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6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63.xml" ContentType="application/vnd.openxmlformats-officedocument.presentationml.tags+xml"/>
  <Override PartName="/ppt/notesSlides/notesSlide3.xml" ContentType="application/vnd.openxmlformats-officedocument.presentationml.notesSlide+xml"/>
  <Override PartName="/ppt/tags/tag64.xml" ContentType="application/vnd.openxmlformats-officedocument.presentationml.tags+xml"/>
  <Override PartName="/ppt/notesSlides/notesSlide4.xml" ContentType="application/vnd.openxmlformats-officedocument.presentationml.notesSlide+xml"/>
  <Override PartName="/ppt/tags/tag65.xml" ContentType="application/vnd.openxmlformats-officedocument.presentationml.tags+xml"/>
  <Override PartName="/ppt/notesSlides/notesSlide5.xml" ContentType="application/vnd.openxmlformats-officedocument.presentationml.notesSlide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notesSlides/notesSlide6.xml" ContentType="application/vnd.openxmlformats-officedocument.presentationml.notesSlide+xml"/>
  <Override PartName="/ppt/tags/tag68.xml" ContentType="application/vnd.openxmlformats-officedocument.presentationml.tags+xml"/>
  <Override PartName="/ppt/notesSlides/notesSlide7.xml" ContentType="application/vnd.openxmlformats-officedocument.presentationml.notesSl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8.xml" ContentType="application/vnd.openxmlformats-officedocument.presentationml.notesSlide+xml"/>
  <Override PartName="/ppt/tags/tag71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72.xml" ContentType="application/vnd.openxmlformats-officedocument.presentationml.tags+xml"/>
  <Override PartName="/ppt/notesSlides/notesSlide23.xml" ContentType="application/vnd.openxmlformats-officedocument.presentationml.notesSlide+xml"/>
  <Override PartName="/ppt/tags/tag73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tags/tag74.xml" ContentType="application/vnd.openxmlformats-officedocument.presentationml.tags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7" r:id="rId2"/>
    <p:sldId id="308" r:id="rId3"/>
    <p:sldId id="319" r:id="rId4"/>
    <p:sldId id="267" r:id="rId5"/>
    <p:sldId id="269" r:id="rId6"/>
    <p:sldId id="264" r:id="rId7"/>
    <p:sldId id="294" r:id="rId8"/>
    <p:sldId id="338" r:id="rId9"/>
    <p:sldId id="309" r:id="rId10"/>
    <p:sldId id="312" r:id="rId11"/>
    <p:sldId id="313" r:id="rId12"/>
    <p:sldId id="314" r:id="rId13"/>
    <p:sldId id="315" r:id="rId14"/>
    <p:sldId id="358" r:id="rId15"/>
    <p:sldId id="316" r:id="rId16"/>
    <p:sldId id="385" r:id="rId17"/>
    <p:sldId id="384" r:id="rId18"/>
    <p:sldId id="310" r:id="rId19"/>
    <p:sldId id="373" r:id="rId20"/>
    <p:sldId id="317" r:id="rId21"/>
    <p:sldId id="318" r:id="rId22"/>
    <p:sldId id="320" r:id="rId23"/>
    <p:sldId id="353" r:id="rId24"/>
    <p:sldId id="337" r:id="rId25"/>
    <p:sldId id="352" r:id="rId26"/>
    <p:sldId id="356" r:id="rId27"/>
    <p:sldId id="355" r:id="rId28"/>
    <p:sldId id="357" r:id="rId29"/>
    <p:sldId id="399" r:id="rId30"/>
    <p:sldId id="263" r:id="rId31"/>
  </p:sldIdLst>
  <p:sldSz cx="12192000" cy="6858000"/>
  <p:notesSz cx="6858000" cy="9144000"/>
  <p:embeddedFontLst>
    <p:embeddedFont>
      <p:font typeface="黑体" pitchFamily="49" charset="-122"/>
      <p:regular r:id="rId34"/>
    </p:embeddedFont>
    <p:embeddedFont>
      <p:font typeface="微软雅黑" pitchFamily="34" charset="-122"/>
      <p:regular r:id="rId35"/>
      <p:bold r:id="rId36"/>
    </p:embeddedFont>
    <p:embeddedFont>
      <p:font typeface="方正粗黑宋简体" charset="-122"/>
      <p:regular r:id="rId37"/>
    </p:embeddedFont>
    <p:embeddedFont>
      <p:font typeface="联盟起艺卢帅正锐黑体" charset="-122"/>
      <p:regular r:id="rId38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941318"/>
    <a:srgbClr val="FFADAD"/>
    <a:srgbClr val="BA0000"/>
    <a:srgbClr val="B70F0F"/>
    <a:srgbClr val="A62121"/>
    <a:srgbClr val="9D2B2B"/>
    <a:srgbClr val="BF0001"/>
    <a:srgbClr val="0E090A"/>
    <a:srgbClr val="DCDC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>
        <p:scale>
          <a:sx n="75" d="100"/>
          <a:sy n="75" d="100"/>
        </p:scale>
        <p:origin x="-726" y="-396"/>
      </p:cViewPr>
      <p:guideLst>
        <p:guide orient="horz" pos="2168"/>
        <p:guide pos="3839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2020/5/25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‹#›</a:t>
            </a:fld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56852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432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全民战疫武汉加油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sym typeface="+mn-ea"/>
              </a:rPr>
              <a:t>科普知识宣讲</a:t>
            </a:r>
            <a:r>
              <a:rPr lang="en-US" altLang="zh-CN">
                <a:sym typeface="+mn-ea"/>
              </a:rPr>
              <a:t>PP</a:t>
            </a:r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sym typeface="+mn-ea"/>
              </a:rPr>
              <a:t>科普知识宣讲</a:t>
            </a:r>
            <a:r>
              <a:rPr lang="en-US" altLang="zh-CN">
                <a:sym typeface="+mn-ea"/>
              </a:rPr>
              <a:t>PP</a:t>
            </a: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防疫宣讲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医院培训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新冠病毒知识科普</a:t>
            </a:r>
            <a:r>
              <a:rPr lang="en-US" altLang="zh-CN"/>
              <a:t>PPT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医院培训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疫情防控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sym typeface="+mn-ea"/>
              </a:rPr>
              <a:t>科普知识宣讲</a:t>
            </a:r>
            <a:r>
              <a:rPr lang="en-US" altLang="zh-CN">
                <a:sym typeface="+mn-ea"/>
              </a:rPr>
              <a:t>PP</a:t>
            </a:r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>
                <a:sym typeface="+mn-ea"/>
              </a:rPr>
              <a:t>科普知识宣讲</a:t>
            </a:r>
            <a:r>
              <a:rPr lang="en-US" altLang="zh-CN">
                <a:sym typeface="+mn-ea"/>
              </a:rPr>
              <a:t>PP</a:t>
            </a:r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稻壳优创 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抗疫必胜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2020/5/25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844"/>
            <a:ext cx="12192000" cy="68511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tags" Target="../tags/tag5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3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6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4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5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6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2020/5/25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7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8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9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slideLayout" Target="../slideLayouts/slideLayout2.xml"/><Relationship Id="rId7" Type="http://schemas.openxmlformats.org/officeDocument/2006/relationships/oleObject" Target="../embeddings/oleObject1.bin"/><Relationship Id="rId2" Type="http://schemas.openxmlformats.org/officeDocument/2006/relationships/tags" Target="../tags/tag6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4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0F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未标题-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232640" cy="6880860"/>
          </a:xfrm>
          <a:prstGeom prst="rect">
            <a:avLst/>
          </a:prstGeom>
          <a:effectLst>
            <a:softEdge rad="12700"/>
          </a:effectLst>
        </p:spPr>
      </p:pic>
      <p:grpSp>
        <p:nvGrpSpPr>
          <p:cNvPr id="19" name="组合 18"/>
          <p:cNvGrpSpPr/>
          <p:nvPr/>
        </p:nvGrpSpPr>
        <p:grpSpPr>
          <a:xfrm>
            <a:off x="1809115" y="626745"/>
            <a:ext cx="8372475" cy="4644854"/>
            <a:chOff x="2677160" y="934720"/>
            <a:chExt cx="6869430" cy="3973195"/>
          </a:xfrm>
        </p:grpSpPr>
        <p:grpSp>
          <p:nvGrpSpPr>
            <p:cNvPr id="17" name="组合 16"/>
            <p:cNvGrpSpPr/>
            <p:nvPr/>
          </p:nvGrpSpPr>
          <p:grpSpPr>
            <a:xfrm>
              <a:off x="2677160" y="934720"/>
              <a:ext cx="6869430" cy="3973195"/>
              <a:chOff x="4216" y="1472"/>
              <a:chExt cx="10818" cy="6257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5657" y="1472"/>
                <a:ext cx="7954" cy="5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2000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</a:rPr>
                  <a:t> </a:t>
                </a: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6201" y="6943"/>
                <a:ext cx="7044" cy="7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zh-CN" sz="3200" b="1" dirty="0">
                    <a:solidFill>
                      <a:schemeClr val="bg1"/>
                    </a:solidFill>
                    <a:effectLst>
                      <a:innerShdw blurRad="63500" dist="50800" dir="13500000">
                        <a:srgbClr val="000000">
                          <a:alpha val="50000"/>
                        </a:srgbClr>
                      </a:innerShdw>
                    </a:effectLst>
                    <a:latin typeface="黑体" panose="02010609060101010101" charset="-122"/>
                    <a:ea typeface="黑体" panose="02010609060101010101" charset="-122"/>
                  </a:rPr>
                  <a:t>大疫当前 我辈有责</a:t>
                </a:r>
              </a:p>
            </p:txBody>
          </p:sp>
          <p:grpSp>
            <p:nvGrpSpPr>
              <p:cNvPr id="6" name="组合 5"/>
              <p:cNvGrpSpPr/>
              <p:nvPr/>
            </p:nvGrpSpPr>
            <p:grpSpPr>
              <a:xfrm>
                <a:off x="4216" y="2957"/>
                <a:ext cx="10818" cy="1906"/>
                <a:chOff x="3924" y="2972"/>
                <a:chExt cx="11260" cy="1906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3924" y="2972"/>
                  <a:ext cx="2296" cy="19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dist"/>
                  <a:r>
                    <a:rPr lang="zh-CN" altLang="en-US" sz="8600" b="1">
                      <a:gradFill>
                        <a:gsLst>
                          <a:gs pos="3600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94000">
                            <a:schemeClr val="bg1">
                              <a:alpha val="0"/>
                            </a:schemeClr>
                          </a:gs>
                        </a:gsLst>
                        <a:lin ang="5400000" scaled="0"/>
                      </a:gradFill>
                      <a:latin typeface="联盟起艺卢帅正锐黑体" panose="02000509000000000000" charset="-122"/>
                      <a:ea typeface="联盟起艺卢帅正锐黑体" panose="02000509000000000000" charset="-122"/>
                      <a:cs typeface="联盟起艺卢帅正锐黑体" panose="02000509000000000000" charset="-122"/>
                    </a:rPr>
                    <a:t>全 </a:t>
                  </a:r>
                </a:p>
              </p:txBody>
            </p:sp>
            <p:sp>
              <p:nvSpPr>
                <p:cNvPr id="3" name="文本框 2"/>
                <p:cNvSpPr txBox="1"/>
                <p:nvPr/>
              </p:nvSpPr>
              <p:spPr>
                <a:xfrm>
                  <a:off x="6150" y="2972"/>
                  <a:ext cx="2295" cy="19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dist"/>
                  <a:r>
                    <a:rPr lang="zh-CN" altLang="en-US" sz="8600" b="1">
                      <a:gradFill>
                        <a:gsLst>
                          <a:gs pos="3600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94000">
                            <a:schemeClr val="bg1">
                              <a:alpha val="0"/>
                            </a:schemeClr>
                          </a:gs>
                        </a:gsLst>
                        <a:lin ang="5400000" scaled="0"/>
                      </a:gradFill>
                      <a:latin typeface="联盟起艺卢帅正锐黑体" panose="02000509000000000000" charset="-122"/>
                      <a:ea typeface="联盟起艺卢帅正锐黑体" panose="02000509000000000000" charset="-122"/>
                      <a:cs typeface="联盟起艺卢帅正锐黑体" panose="02000509000000000000" charset="-122"/>
                      <a:sym typeface="+mn-ea"/>
                    </a:rPr>
                    <a:t>民</a:t>
                  </a:r>
                </a:p>
              </p:txBody>
            </p:sp>
            <p:sp>
              <p:nvSpPr>
                <p:cNvPr id="4" name="文本框 3"/>
                <p:cNvSpPr txBox="1"/>
                <p:nvPr/>
              </p:nvSpPr>
              <p:spPr>
                <a:xfrm>
                  <a:off x="8376" y="2972"/>
                  <a:ext cx="2295" cy="19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dist"/>
                  <a:r>
                    <a:rPr lang="zh-CN" altLang="en-US" sz="8600" b="1">
                      <a:gradFill>
                        <a:gsLst>
                          <a:gs pos="3600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94000">
                            <a:schemeClr val="bg1">
                              <a:alpha val="0"/>
                            </a:schemeClr>
                          </a:gs>
                        </a:gsLst>
                        <a:lin ang="5400000" scaled="0"/>
                      </a:gradFill>
                      <a:latin typeface="联盟起艺卢帅正锐黑体" panose="02000509000000000000" charset="-122"/>
                      <a:ea typeface="联盟起艺卢帅正锐黑体" panose="02000509000000000000" charset="-122"/>
                      <a:cs typeface="联盟起艺卢帅正锐黑体" panose="02000509000000000000" charset="-122"/>
                      <a:sym typeface="+mn-ea"/>
                    </a:rPr>
                    <a:t>战 </a:t>
                  </a:r>
                  <a:endParaRPr lang="zh-CN" altLang="en-US" sz="8600" b="1">
                    <a:gradFill>
                      <a:gsLst>
                        <a:gs pos="36000">
                          <a:schemeClr val="accent1">
                            <a:lumMod val="5000"/>
                            <a:lumOff val="95000"/>
                          </a:schemeClr>
                        </a:gs>
                        <a:gs pos="94000">
                          <a:schemeClr val="bg1">
                            <a:alpha val="0"/>
                          </a:schemeClr>
                        </a:gs>
                      </a:gsLst>
                      <a:lin ang="5400000" scaled="0"/>
                    </a:gradFill>
                    <a:latin typeface="联盟起艺卢帅正锐黑体" panose="02000509000000000000" charset="-122"/>
                    <a:ea typeface="联盟起艺卢帅正锐黑体" panose="02000509000000000000" charset="-122"/>
                    <a:cs typeface="联盟起艺卢帅正锐黑体" panose="02000509000000000000" charset="-122"/>
                  </a:endParaRPr>
                </a:p>
              </p:txBody>
            </p:sp>
            <p:sp>
              <p:nvSpPr>
                <p:cNvPr id="5" name="文本框 4"/>
                <p:cNvSpPr txBox="1"/>
                <p:nvPr/>
              </p:nvSpPr>
              <p:spPr>
                <a:xfrm>
                  <a:off x="10601" y="2972"/>
                  <a:ext cx="1179" cy="19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dist"/>
                  <a:r>
                    <a:rPr lang="zh-CN" altLang="en-US" sz="8600" b="1">
                      <a:gradFill>
                        <a:gsLst>
                          <a:gs pos="3600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94000">
                            <a:schemeClr val="bg1">
                              <a:alpha val="0"/>
                            </a:schemeClr>
                          </a:gs>
                        </a:gsLst>
                        <a:lin ang="5400000" scaled="0"/>
                      </a:gradFill>
                      <a:latin typeface="联盟起艺卢帅正锐黑体" panose="02000509000000000000" charset="-122"/>
                      <a:ea typeface="联盟起艺卢帅正锐黑体" panose="02000509000000000000" charset="-122"/>
                      <a:cs typeface="联盟起艺卢帅正锐黑体" panose="02000509000000000000" charset="-122"/>
                      <a:sym typeface="+mn-ea"/>
                    </a:rPr>
                    <a:t>“ </a:t>
                  </a:r>
                  <a:endParaRPr lang="zh-CN" altLang="en-US" sz="8600" b="1">
                    <a:gradFill>
                      <a:gsLst>
                        <a:gs pos="36000">
                          <a:schemeClr val="accent1">
                            <a:lumMod val="5000"/>
                            <a:lumOff val="95000"/>
                          </a:schemeClr>
                        </a:gs>
                        <a:gs pos="94000">
                          <a:schemeClr val="bg1">
                            <a:alpha val="0"/>
                          </a:schemeClr>
                        </a:gs>
                      </a:gsLst>
                      <a:lin ang="5400000" scaled="0"/>
                    </a:gradFill>
                    <a:latin typeface="联盟起艺卢帅正锐黑体" panose="02000509000000000000" charset="-122"/>
                    <a:ea typeface="联盟起艺卢帅正锐黑体" panose="02000509000000000000" charset="-122"/>
                    <a:cs typeface="联盟起艺卢帅正锐黑体" panose="02000509000000000000" charset="-122"/>
                  </a:endParaRPr>
                </a:p>
              </p:txBody>
            </p:sp>
            <p:sp>
              <p:nvSpPr>
                <p:cNvPr id="14" name="文本框 13"/>
                <p:cNvSpPr txBox="1"/>
                <p:nvPr/>
              </p:nvSpPr>
              <p:spPr>
                <a:xfrm>
                  <a:off x="11711" y="2972"/>
                  <a:ext cx="2276" cy="19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dist"/>
                  <a:r>
                    <a:rPr lang="zh-CN" altLang="en-US" sz="8600" b="1">
                      <a:gradFill>
                        <a:gsLst>
                          <a:gs pos="3600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94000">
                            <a:schemeClr val="bg1">
                              <a:alpha val="0"/>
                            </a:schemeClr>
                          </a:gs>
                        </a:gsLst>
                        <a:lin ang="5400000" scaled="0"/>
                      </a:gradFill>
                      <a:latin typeface="联盟起艺卢帅正锐黑体" panose="02000509000000000000" charset="-122"/>
                      <a:ea typeface="联盟起艺卢帅正锐黑体" panose="02000509000000000000" charset="-122"/>
                      <a:cs typeface="联盟起艺卢帅正锐黑体" panose="02000509000000000000" charset="-122"/>
                      <a:sym typeface="+mn-ea"/>
                    </a:rPr>
                    <a:t>疫 </a:t>
                  </a:r>
                  <a:endParaRPr lang="zh-CN" altLang="en-US" sz="8600" b="1">
                    <a:gradFill>
                      <a:gsLst>
                        <a:gs pos="36000">
                          <a:schemeClr val="accent1">
                            <a:lumMod val="5000"/>
                            <a:lumOff val="95000"/>
                          </a:schemeClr>
                        </a:gs>
                        <a:gs pos="94000">
                          <a:schemeClr val="bg1">
                            <a:alpha val="0"/>
                          </a:schemeClr>
                        </a:gs>
                      </a:gsLst>
                      <a:lin ang="5400000" scaled="0"/>
                    </a:gradFill>
                    <a:latin typeface="联盟起艺卢帅正锐黑体" panose="02000509000000000000" charset="-122"/>
                    <a:ea typeface="联盟起艺卢帅正锐黑体" panose="02000509000000000000" charset="-122"/>
                    <a:cs typeface="联盟起艺卢帅正锐黑体" panose="02000509000000000000" charset="-122"/>
                  </a:endParaRPr>
                </a:p>
              </p:txBody>
            </p:sp>
            <p:sp>
              <p:nvSpPr>
                <p:cNvPr id="16" name="文本框 15"/>
                <p:cNvSpPr txBox="1"/>
                <p:nvPr/>
              </p:nvSpPr>
              <p:spPr>
                <a:xfrm>
                  <a:off x="13917" y="2972"/>
                  <a:ext cx="1267" cy="19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dist"/>
                  <a:r>
                    <a:rPr lang="zh-CN" altLang="en-US" sz="8600" b="1">
                      <a:gradFill>
                        <a:gsLst>
                          <a:gs pos="3600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94000">
                            <a:schemeClr val="bg1">
                              <a:alpha val="0"/>
                            </a:schemeClr>
                          </a:gs>
                        </a:gsLst>
                        <a:lin ang="5400000" scaled="0"/>
                      </a:gradFill>
                      <a:latin typeface="联盟起艺卢帅正锐黑体" panose="02000509000000000000" charset="-122"/>
                      <a:ea typeface="联盟起艺卢帅正锐黑体" panose="02000509000000000000" charset="-122"/>
                      <a:cs typeface="联盟起艺卢帅正锐黑体" panose="02000509000000000000" charset="-122"/>
                      <a:sym typeface="+mn-ea"/>
                    </a:rPr>
                    <a:t>” </a:t>
                  </a:r>
                  <a:endParaRPr lang="zh-CN" altLang="en-US" sz="8600" b="1">
                    <a:gradFill>
                      <a:gsLst>
                        <a:gs pos="36000">
                          <a:schemeClr val="accent1">
                            <a:lumMod val="5000"/>
                            <a:lumOff val="95000"/>
                          </a:schemeClr>
                        </a:gs>
                        <a:gs pos="94000">
                          <a:schemeClr val="bg1">
                            <a:alpha val="0"/>
                          </a:schemeClr>
                        </a:gs>
                      </a:gsLst>
                      <a:lin ang="5400000" scaled="0"/>
                    </a:gradFill>
                    <a:latin typeface="联盟起艺卢帅正锐黑体" panose="02000509000000000000" charset="-122"/>
                    <a:ea typeface="联盟起艺卢帅正锐黑体" panose="02000509000000000000" charset="-122"/>
                    <a:cs typeface="联盟起艺卢帅正锐黑体" panose="02000509000000000000" charset="-122"/>
                  </a:endParaRPr>
                </a:p>
              </p:txBody>
            </p:sp>
          </p:grpSp>
          <p:grpSp>
            <p:nvGrpSpPr>
              <p:cNvPr id="12" name="组合 11"/>
              <p:cNvGrpSpPr/>
              <p:nvPr/>
            </p:nvGrpSpPr>
            <p:grpSpPr>
              <a:xfrm>
                <a:off x="4966" y="4789"/>
                <a:ext cx="8280" cy="1906"/>
                <a:chOff x="4759" y="4735"/>
                <a:chExt cx="8621" cy="1906"/>
              </a:xfrm>
            </p:grpSpPr>
            <p:sp>
              <p:nvSpPr>
                <p:cNvPr id="13" name="文本框 12"/>
                <p:cNvSpPr txBox="1"/>
                <p:nvPr/>
              </p:nvSpPr>
              <p:spPr>
                <a:xfrm>
                  <a:off x="4759" y="4735"/>
                  <a:ext cx="2175" cy="19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dist"/>
                  <a:r>
                    <a:rPr lang="zh-CN" altLang="en-US" sz="8600" b="1">
                      <a:gradFill>
                        <a:gsLst>
                          <a:gs pos="3600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92000">
                            <a:schemeClr val="bg1">
                              <a:alpha val="0"/>
                            </a:schemeClr>
                          </a:gs>
                        </a:gsLst>
                        <a:lin ang="5400000" scaled="0"/>
                      </a:gradFill>
                      <a:latin typeface="联盟起艺卢帅正锐黑体" panose="02000509000000000000" charset="-122"/>
                      <a:ea typeface="联盟起艺卢帅正锐黑体" panose="02000509000000000000" charset="-122"/>
                      <a:cs typeface="黑体" panose="02010609060101010101" charset="-122"/>
                    </a:rPr>
                    <a:t>中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6934" y="4735"/>
                  <a:ext cx="2175" cy="19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dist"/>
                  <a:r>
                    <a:rPr lang="zh-CN" altLang="en-US" sz="8600" b="1">
                      <a:gradFill>
                        <a:gsLst>
                          <a:gs pos="3600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92000">
                            <a:schemeClr val="bg1">
                              <a:alpha val="0"/>
                            </a:schemeClr>
                          </a:gs>
                        </a:gsLst>
                        <a:lin ang="5400000" scaled="0"/>
                      </a:gradFill>
                      <a:latin typeface="联盟起艺卢帅正锐黑体" panose="02000509000000000000" charset="-122"/>
                      <a:ea typeface="联盟起艺卢帅正锐黑体" panose="02000509000000000000" charset="-122"/>
                      <a:cs typeface="黑体" panose="02010609060101010101" charset="-122"/>
                      <a:sym typeface="+mn-ea"/>
                    </a:rPr>
                    <a:t>国</a:t>
                  </a:r>
                </a:p>
              </p:txBody>
            </p:sp>
            <p:sp>
              <p:nvSpPr>
                <p:cNvPr id="10" name="文本框 9"/>
                <p:cNvSpPr txBox="1"/>
                <p:nvPr/>
              </p:nvSpPr>
              <p:spPr>
                <a:xfrm>
                  <a:off x="9113" y="4735"/>
                  <a:ext cx="2175" cy="19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dist"/>
                  <a:r>
                    <a:rPr lang="zh-CN" altLang="en-US" sz="8600" b="1">
                      <a:gradFill>
                        <a:gsLst>
                          <a:gs pos="3600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92000">
                            <a:schemeClr val="bg1">
                              <a:alpha val="0"/>
                            </a:schemeClr>
                          </a:gs>
                        </a:gsLst>
                        <a:lin ang="5400000" scaled="0"/>
                      </a:gradFill>
                      <a:latin typeface="联盟起艺卢帅正锐黑体" panose="02000509000000000000" charset="-122"/>
                      <a:ea typeface="联盟起艺卢帅正锐黑体" panose="02000509000000000000" charset="-122"/>
                      <a:cs typeface="黑体" panose="02010609060101010101" charset="-122"/>
                      <a:sym typeface="+mn-ea"/>
                    </a:rPr>
                    <a:t>力</a:t>
                  </a:r>
                </a:p>
              </p:txBody>
            </p:sp>
            <p:sp>
              <p:nvSpPr>
                <p:cNvPr id="11" name="文本框 10"/>
                <p:cNvSpPr txBox="1"/>
                <p:nvPr/>
              </p:nvSpPr>
              <p:spPr>
                <a:xfrm>
                  <a:off x="11292" y="4735"/>
                  <a:ext cx="2088" cy="190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dist"/>
                  <a:r>
                    <a:rPr lang="zh-CN" altLang="en-US" sz="8600" b="1" dirty="0">
                      <a:gradFill>
                        <a:gsLst>
                          <a:gs pos="36000">
                            <a:schemeClr val="accent1">
                              <a:lumMod val="5000"/>
                              <a:lumOff val="95000"/>
                            </a:schemeClr>
                          </a:gs>
                          <a:gs pos="92000">
                            <a:schemeClr val="bg1">
                              <a:alpha val="0"/>
                            </a:schemeClr>
                          </a:gs>
                        </a:gsLst>
                        <a:lin ang="5400000" scaled="0"/>
                      </a:gradFill>
                      <a:latin typeface="联盟起艺卢帅正锐黑体" panose="02000509000000000000" charset="-122"/>
                      <a:ea typeface="联盟起艺卢帅正锐黑体" panose="02000509000000000000" charset="-122"/>
                      <a:cs typeface="黑体" panose="02010609060101010101" charset="-122"/>
                      <a:sym typeface="+mn-ea"/>
                    </a:rPr>
                    <a:t>量</a:t>
                  </a:r>
                </a:p>
              </p:txBody>
            </p:sp>
          </p:grpSp>
        </p:grpSp>
        <p:sp>
          <p:nvSpPr>
            <p:cNvPr id="18" name="矩形 17"/>
            <p:cNvSpPr/>
            <p:nvPr/>
          </p:nvSpPr>
          <p:spPr>
            <a:xfrm>
              <a:off x="8441431" y="3105130"/>
              <a:ext cx="1009378" cy="12362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8800" b="1" dirty="0">
                  <a:gradFill>
                    <a:gsLst>
                      <a:gs pos="36000">
                        <a:schemeClr val="accent1">
                          <a:lumMod val="5000"/>
                          <a:lumOff val="95000"/>
                        </a:schemeClr>
                      </a:gs>
                      <a:gs pos="92000">
                        <a:schemeClr val="bg1">
                          <a:alpha val="0"/>
                        </a:schemeClr>
                      </a:gs>
                    </a:gsLst>
                    <a:lin ang="5400000" scaled="0"/>
                  </a:gradFill>
                  <a:latin typeface="联盟起艺卢帅正锐黑体" panose="02000509000000000000" charset="-122"/>
                  <a:ea typeface="联盟起艺卢帅正锐黑体" panose="02000509000000000000" charset="-122"/>
                  <a:cs typeface="黑体" panose="02010609060101010101" charset="-122"/>
                  <a:sym typeface="+mn-ea"/>
                </a:rPr>
                <a:t>！</a:t>
              </a:r>
              <a:endParaRPr lang="zh-CN" altLang="en-US" sz="8800" dirty="0"/>
            </a:p>
          </p:txBody>
        </p:sp>
      </p:grpSp>
    </p:spTree>
    <p:custDataLst>
      <p:tags r:id="rId1"/>
    </p:custData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7335" y="1945640"/>
            <a:ext cx="143510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/>
                <a:latin typeface="黑体" panose="02010609060101010101" charset="-122"/>
                <a:ea typeface="黑体" panose="02010609060101010101" charset="-122"/>
              </a:rPr>
              <a:t>目录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2233295" y="1931670"/>
            <a:ext cx="4845685" cy="7067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dist"/>
            <a:r>
              <a:rPr lang="zh-CN" altLang="en-US" sz="40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latin typeface="方正粗黑宋简体" panose="02000000000000000000" charset="-122"/>
                <a:ea typeface="方正粗黑宋简体" panose="02000000000000000000" charset="-122"/>
                <a:cs typeface="黑体" panose="02010609060101010101" charset="-122"/>
                <a:sym typeface="+mn-ea"/>
              </a:rPr>
              <a:t>一、我的祖国生病了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233295" y="4207510"/>
            <a:ext cx="3470910" cy="7067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dist"/>
            <a:r>
              <a:rPr lang="zh-CN" altLang="en-US" sz="40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三、我辈有责</a:t>
            </a:r>
            <a:r>
              <a:rPr lang="en-US" altLang="zh-CN" sz="40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!</a:t>
            </a:r>
            <a:r>
              <a:rPr lang="zh-CN" altLang="en-US" sz="36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  <a:sym typeface="+mn-ea"/>
              </a:rPr>
              <a:t> </a:t>
            </a: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2233295" y="2973070"/>
            <a:ext cx="3711575" cy="7067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dist"/>
            <a:r>
              <a:rPr lang="zh-CN" altLang="en-US" sz="40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effectLst/>
                <a:latin typeface="方正粗黑宋简体" panose="02000000000000000000" charset="-122"/>
                <a:ea typeface="方正粗黑宋简体" panose="02000000000000000000" charset="-122"/>
                <a:cs typeface="黑体" panose="02010609060101010101" charset="-122"/>
                <a:sym typeface="+mn-ea"/>
              </a:rPr>
              <a:t>二、中国力量！</a:t>
            </a:r>
          </a:p>
        </p:txBody>
      </p:sp>
      <p:pic>
        <p:nvPicPr>
          <p:cNvPr id="15" name="图片 14" descr="jhk-1580725059879"/>
          <p:cNvPicPr>
            <a:picLocks noChangeAspect="1"/>
          </p:cNvPicPr>
          <p:nvPr/>
        </p:nvPicPr>
        <p:blipFill>
          <a:blip r:embed="rId4" cstate="screen">
            <a:lum bright="12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317355" y="3883660"/>
            <a:ext cx="2874645" cy="2872105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13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3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7780" y="3565525"/>
            <a:ext cx="12227560" cy="325691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947035" y="2458720"/>
            <a:ext cx="6297930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endParaRPr lang="zh-CN" altLang="en-US" sz="6600" b="1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28" name="图片 27" descr="病毒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8480" y="4462780"/>
            <a:ext cx="1441450" cy="1380490"/>
          </a:xfrm>
          <a:prstGeom prst="rect">
            <a:avLst/>
          </a:prstGeom>
        </p:spPr>
      </p:pic>
      <p:pic>
        <p:nvPicPr>
          <p:cNvPr id="3" name="图片 2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455" y="3423285"/>
            <a:ext cx="616570" cy="590685"/>
          </a:xfrm>
          <a:prstGeom prst="rect">
            <a:avLst/>
          </a:prstGeom>
        </p:spPr>
      </p:pic>
      <p:pic>
        <p:nvPicPr>
          <p:cNvPr id="5" name="图片 4" descr="病毒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9803765" y="6105525"/>
            <a:ext cx="828040" cy="592455"/>
          </a:xfrm>
          <a:prstGeom prst="rect">
            <a:avLst/>
          </a:prstGeom>
        </p:spPr>
      </p:pic>
      <p:pic>
        <p:nvPicPr>
          <p:cNvPr id="8" name="图片 7" descr="病毒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730" y="4899025"/>
            <a:ext cx="767715" cy="735330"/>
          </a:xfrm>
          <a:prstGeom prst="rect">
            <a:avLst/>
          </a:prstGeom>
        </p:spPr>
      </p:pic>
      <p:pic>
        <p:nvPicPr>
          <p:cNvPr id="10" name="图片 9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3855" y="3872230"/>
            <a:ext cx="616570" cy="59068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975485" y="2316480"/>
            <a:ext cx="940879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这个春节和往年不一样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13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3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7780" y="3565525"/>
            <a:ext cx="12227560" cy="325691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3089275" y="1135380"/>
            <a:ext cx="6297930" cy="2736215"/>
            <a:chOff x="4641" y="1651"/>
            <a:chExt cx="9918" cy="4309"/>
          </a:xfrm>
        </p:grpSpPr>
        <p:sp>
          <p:nvSpPr>
            <p:cNvPr id="6" name="文本框 5"/>
            <p:cNvSpPr txBox="1"/>
            <p:nvPr/>
          </p:nvSpPr>
          <p:spPr>
            <a:xfrm>
              <a:off x="4641" y="4079"/>
              <a:ext cx="9918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6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919" y="5477"/>
              <a:ext cx="8468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cap="all">
                  <a:solidFill>
                    <a:schemeClr val="bg1"/>
                  </a:solidFill>
                  <a:uFillTx/>
                  <a:latin typeface="+mj-lt"/>
                  <a:cs typeface="+mj-lt"/>
                </a:rPr>
                <a:t>My country is sick</a:t>
              </a: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6045" y="1651"/>
              <a:ext cx="7110" cy="2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8200">
                  <a:gradFill>
                    <a:gsLst>
                      <a:gs pos="32000">
                        <a:schemeClr val="accent1">
                          <a:lumMod val="5000"/>
                          <a:lumOff val="95000"/>
                        </a:schemeClr>
                      </a:gs>
                      <a:gs pos="83000">
                        <a:schemeClr val="bg1">
                          <a:alpha val="0"/>
                        </a:schemeClr>
                      </a:gs>
                    </a:gsLst>
                    <a:lin ang="5400000" scaled="0"/>
                  </a:gradFill>
                </a:rPr>
                <a:t>PART 01</a:t>
              </a:r>
            </a:p>
          </p:txBody>
        </p:sp>
      </p:grpSp>
      <p:pic>
        <p:nvPicPr>
          <p:cNvPr id="28" name="图片 27" descr="病毒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8480" y="4462780"/>
            <a:ext cx="1441450" cy="1380490"/>
          </a:xfrm>
          <a:prstGeom prst="rect">
            <a:avLst/>
          </a:prstGeom>
        </p:spPr>
      </p:pic>
      <p:pic>
        <p:nvPicPr>
          <p:cNvPr id="3" name="图片 2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455" y="3423285"/>
            <a:ext cx="616570" cy="590685"/>
          </a:xfrm>
          <a:prstGeom prst="rect">
            <a:avLst/>
          </a:prstGeom>
        </p:spPr>
      </p:pic>
      <p:pic>
        <p:nvPicPr>
          <p:cNvPr id="5" name="图片 4" descr="病毒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9803765" y="6105525"/>
            <a:ext cx="828040" cy="592455"/>
          </a:xfrm>
          <a:prstGeom prst="rect">
            <a:avLst/>
          </a:prstGeom>
        </p:spPr>
      </p:pic>
      <p:pic>
        <p:nvPicPr>
          <p:cNvPr id="8" name="图片 7" descr="病毒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730" y="4899025"/>
            <a:ext cx="767715" cy="735330"/>
          </a:xfrm>
          <a:prstGeom prst="rect">
            <a:avLst/>
          </a:prstGeom>
        </p:spPr>
      </p:pic>
      <p:pic>
        <p:nvPicPr>
          <p:cNvPr id="10" name="图片 9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3855" y="3872230"/>
            <a:ext cx="616570" cy="59068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2947035" y="2316480"/>
            <a:ext cx="732091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我的祖国生病了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13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-26670" y="-48260"/>
            <a:ext cx="12245975" cy="6906260"/>
            <a:chOff x="-43" y="-77"/>
            <a:chExt cx="19285" cy="10876"/>
          </a:xfrm>
        </p:grpSpPr>
        <p:pic>
          <p:nvPicPr>
            <p:cNvPr id="17" name="图片 16" descr="jhk-1580784038941"/>
            <p:cNvPicPr>
              <a:picLocks noChangeAspect="1"/>
            </p:cNvPicPr>
            <p:nvPr/>
          </p:nvPicPr>
          <p:blipFill>
            <a:blip r:embed="rId5" cstate="screen">
              <a:lum bright="-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460" y="0"/>
              <a:ext cx="18740" cy="10799"/>
            </a:xfrm>
            <a:prstGeom prst="rect">
              <a:avLst/>
            </a:prstGeom>
          </p:spPr>
        </p:pic>
        <p:sp>
          <p:nvSpPr>
            <p:cNvPr id="18" name="矩形 17"/>
            <p:cNvSpPr/>
            <p:nvPr/>
          </p:nvSpPr>
          <p:spPr>
            <a:xfrm>
              <a:off x="-43" y="-77"/>
              <a:ext cx="19285" cy="10876"/>
            </a:xfrm>
            <a:prstGeom prst="rect">
              <a:avLst/>
            </a:prstGeom>
            <a:gradFill>
              <a:gsLst>
                <a:gs pos="5000">
                  <a:srgbClr val="941318">
                    <a:alpha val="0"/>
                  </a:srgbClr>
                </a:gs>
                <a:gs pos="65000">
                  <a:srgbClr val="941318"/>
                </a:gs>
              </a:gsLst>
              <a:lin ang="10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1511" y="617"/>
              <a:ext cx="14987" cy="82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zh-CN" sz="28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sym typeface="+mn-ea"/>
                </a:rPr>
                <a:t>一个叫新型冠状病毒的怪物，让我们的城市寂静了。</a:t>
              </a:r>
              <a:endParaRPr lang="zh-CN" altLang="en-US" sz="28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sym typeface="+mn-ea"/>
              </a:endParaRPr>
            </a:p>
          </p:txBody>
        </p:sp>
        <p:sp>
          <p:nvSpPr>
            <p:cNvPr id="16" name="8"/>
            <p:cNvSpPr>
              <a:spLocks noChangeAspect="1"/>
            </p:cNvSpPr>
            <p:nvPr/>
          </p:nvSpPr>
          <p:spPr bwMode="auto">
            <a:xfrm>
              <a:off x="646" y="6106"/>
              <a:ext cx="456" cy="455"/>
            </a:xfrm>
            <a:custGeom>
              <a:avLst/>
              <a:gdLst>
                <a:gd name="connsiteX0" fmla="*/ 499463 w 607639"/>
                <a:gd name="connsiteY0" fmla="*/ 537003 h 606722"/>
                <a:gd name="connsiteX1" fmla="*/ 498757 w 607639"/>
                <a:gd name="connsiteY1" fmla="*/ 537709 h 606722"/>
                <a:gd name="connsiteX2" fmla="*/ 499022 w 607639"/>
                <a:gd name="connsiteY2" fmla="*/ 537356 h 606722"/>
                <a:gd name="connsiteX3" fmla="*/ 500803 w 607639"/>
                <a:gd name="connsiteY3" fmla="*/ 535663 h 606722"/>
                <a:gd name="connsiteX4" fmla="*/ 499815 w 607639"/>
                <a:gd name="connsiteY4" fmla="*/ 536651 h 606722"/>
                <a:gd name="connsiteX5" fmla="*/ 500020 w 607639"/>
                <a:gd name="connsiteY5" fmla="*/ 536417 h 606722"/>
                <a:gd name="connsiteX6" fmla="*/ 500299 w 607639"/>
                <a:gd name="connsiteY6" fmla="*/ 536158 h 606722"/>
                <a:gd name="connsiteX7" fmla="*/ 500570 w 607639"/>
                <a:gd name="connsiteY7" fmla="*/ 535863 h 606722"/>
                <a:gd name="connsiteX8" fmla="*/ 501791 w 607639"/>
                <a:gd name="connsiteY8" fmla="*/ 534675 h 606722"/>
                <a:gd name="connsiteX9" fmla="*/ 500803 w 607639"/>
                <a:gd name="connsiteY9" fmla="*/ 535663 h 606722"/>
                <a:gd name="connsiteX10" fmla="*/ 501252 w 607639"/>
                <a:gd name="connsiteY10" fmla="*/ 535124 h 606722"/>
                <a:gd name="connsiteX11" fmla="*/ 501791 w 607639"/>
                <a:gd name="connsiteY11" fmla="*/ 534675 h 606722"/>
                <a:gd name="connsiteX12" fmla="*/ 505742 w 607639"/>
                <a:gd name="connsiteY12" fmla="*/ 530723 h 606722"/>
                <a:gd name="connsiteX13" fmla="*/ 504825 w 607639"/>
                <a:gd name="connsiteY13" fmla="*/ 531570 h 606722"/>
                <a:gd name="connsiteX14" fmla="*/ 505284 w 607639"/>
                <a:gd name="connsiteY14" fmla="*/ 531099 h 606722"/>
                <a:gd name="connsiteX15" fmla="*/ 347031 w 607639"/>
                <a:gd name="connsiteY15" fmla="*/ 313892 h 606722"/>
                <a:gd name="connsiteX16" fmla="*/ 314366 w 607639"/>
                <a:gd name="connsiteY16" fmla="*/ 346508 h 606722"/>
                <a:gd name="connsiteX17" fmla="*/ 347031 w 607639"/>
                <a:gd name="connsiteY17" fmla="*/ 379123 h 606722"/>
                <a:gd name="connsiteX18" fmla="*/ 379696 w 607639"/>
                <a:gd name="connsiteY18" fmla="*/ 346508 h 606722"/>
                <a:gd name="connsiteX19" fmla="*/ 347031 w 607639"/>
                <a:gd name="connsiteY19" fmla="*/ 313892 h 606722"/>
                <a:gd name="connsiteX20" fmla="*/ 260607 w 607639"/>
                <a:gd name="connsiteY20" fmla="*/ 213024 h 606722"/>
                <a:gd name="connsiteX21" fmla="*/ 207649 w 607639"/>
                <a:gd name="connsiteY21" fmla="*/ 265813 h 606722"/>
                <a:gd name="connsiteX22" fmla="*/ 260607 w 607639"/>
                <a:gd name="connsiteY22" fmla="*/ 318691 h 606722"/>
                <a:gd name="connsiteX23" fmla="*/ 313476 w 607639"/>
                <a:gd name="connsiteY23" fmla="*/ 265813 h 606722"/>
                <a:gd name="connsiteX24" fmla="*/ 260607 w 607639"/>
                <a:gd name="connsiteY24" fmla="*/ 213024 h 606722"/>
                <a:gd name="connsiteX25" fmla="*/ 270042 w 607639"/>
                <a:gd name="connsiteY25" fmla="*/ 0 h 606722"/>
                <a:gd name="connsiteX26" fmla="*/ 337597 w 607639"/>
                <a:gd name="connsiteY26" fmla="*/ 0 h 606722"/>
                <a:gd name="connsiteX27" fmla="*/ 337597 w 607639"/>
                <a:gd name="connsiteY27" fmla="*/ 47901 h 606722"/>
                <a:gd name="connsiteX28" fmla="*/ 327806 w 607639"/>
                <a:gd name="connsiteY28" fmla="*/ 47901 h 606722"/>
                <a:gd name="connsiteX29" fmla="*/ 327806 w 607639"/>
                <a:gd name="connsiteY29" fmla="*/ 105756 h 606722"/>
                <a:gd name="connsiteX30" fmla="*/ 426691 w 607639"/>
                <a:gd name="connsiteY30" fmla="*/ 146726 h 606722"/>
                <a:gd name="connsiteX31" fmla="*/ 467723 w 607639"/>
                <a:gd name="connsiteY31" fmla="*/ 105756 h 606722"/>
                <a:gd name="connsiteX32" fmla="*/ 460780 w 607639"/>
                <a:gd name="connsiteY32" fmla="*/ 98913 h 606722"/>
                <a:gd name="connsiteX33" fmla="*/ 494691 w 607639"/>
                <a:gd name="connsiteY33" fmla="*/ 64965 h 606722"/>
                <a:gd name="connsiteX34" fmla="*/ 530383 w 607639"/>
                <a:gd name="connsiteY34" fmla="*/ 100602 h 606722"/>
                <a:gd name="connsiteX35" fmla="*/ 531095 w 607639"/>
                <a:gd name="connsiteY35" fmla="*/ 101313 h 606722"/>
                <a:gd name="connsiteX36" fmla="*/ 537414 w 607639"/>
                <a:gd name="connsiteY36" fmla="*/ 107534 h 606722"/>
                <a:gd name="connsiteX37" fmla="*/ 537770 w 607639"/>
                <a:gd name="connsiteY37" fmla="*/ 107978 h 606722"/>
                <a:gd name="connsiteX38" fmla="*/ 537948 w 607639"/>
                <a:gd name="connsiteY38" fmla="*/ 108156 h 606722"/>
                <a:gd name="connsiteX39" fmla="*/ 538482 w 607639"/>
                <a:gd name="connsiteY39" fmla="*/ 108689 h 606722"/>
                <a:gd name="connsiteX40" fmla="*/ 538215 w 607639"/>
                <a:gd name="connsiteY40" fmla="*/ 108423 h 606722"/>
                <a:gd name="connsiteX41" fmla="*/ 538749 w 607639"/>
                <a:gd name="connsiteY41" fmla="*/ 108867 h 606722"/>
                <a:gd name="connsiteX42" fmla="*/ 539105 w 607639"/>
                <a:gd name="connsiteY42" fmla="*/ 109311 h 606722"/>
                <a:gd name="connsiteX43" fmla="*/ 542487 w 607639"/>
                <a:gd name="connsiteY43" fmla="*/ 112688 h 606722"/>
                <a:gd name="connsiteX44" fmla="*/ 508576 w 607639"/>
                <a:gd name="connsiteY44" fmla="*/ 146637 h 606722"/>
                <a:gd name="connsiteX45" fmla="*/ 501634 w 607639"/>
                <a:gd name="connsiteY45" fmla="*/ 139705 h 606722"/>
                <a:gd name="connsiteX46" fmla="*/ 460691 w 607639"/>
                <a:gd name="connsiteY46" fmla="*/ 180675 h 606722"/>
                <a:gd name="connsiteX47" fmla="*/ 501723 w 607639"/>
                <a:gd name="connsiteY47" fmla="*/ 279410 h 606722"/>
                <a:gd name="connsiteX48" fmla="*/ 559576 w 607639"/>
                <a:gd name="connsiteY48" fmla="*/ 279410 h 606722"/>
                <a:gd name="connsiteX49" fmla="*/ 559576 w 607639"/>
                <a:gd name="connsiteY49" fmla="*/ 269634 h 606722"/>
                <a:gd name="connsiteX50" fmla="*/ 607639 w 607639"/>
                <a:gd name="connsiteY50" fmla="*/ 269634 h 606722"/>
                <a:gd name="connsiteX51" fmla="*/ 607639 w 607639"/>
                <a:gd name="connsiteY51" fmla="*/ 337088 h 606722"/>
                <a:gd name="connsiteX52" fmla="*/ 559576 w 607639"/>
                <a:gd name="connsiteY52" fmla="*/ 337088 h 606722"/>
                <a:gd name="connsiteX53" fmla="*/ 559576 w 607639"/>
                <a:gd name="connsiteY53" fmla="*/ 327312 h 606722"/>
                <a:gd name="connsiteX54" fmla="*/ 501723 w 607639"/>
                <a:gd name="connsiteY54" fmla="*/ 327312 h 606722"/>
                <a:gd name="connsiteX55" fmla="*/ 460691 w 607639"/>
                <a:gd name="connsiteY55" fmla="*/ 426047 h 606722"/>
                <a:gd name="connsiteX56" fmla="*/ 501634 w 607639"/>
                <a:gd name="connsiteY56" fmla="*/ 467017 h 606722"/>
                <a:gd name="connsiteX57" fmla="*/ 508576 w 607639"/>
                <a:gd name="connsiteY57" fmla="*/ 460085 h 606722"/>
                <a:gd name="connsiteX58" fmla="*/ 542487 w 607639"/>
                <a:gd name="connsiteY58" fmla="*/ 493945 h 606722"/>
                <a:gd name="connsiteX59" fmla="*/ 506885 w 607639"/>
                <a:gd name="connsiteY59" fmla="*/ 529582 h 606722"/>
                <a:gd name="connsiteX60" fmla="*/ 506867 w 607639"/>
                <a:gd name="connsiteY60" fmla="*/ 529599 h 606722"/>
                <a:gd name="connsiteX61" fmla="*/ 505283 w 607639"/>
                <a:gd name="connsiteY61" fmla="*/ 531093 h 606722"/>
                <a:gd name="connsiteX62" fmla="*/ 501278 w 607639"/>
                <a:gd name="connsiteY62" fmla="*/ 535092 h 606722"/>
                <a:gd name="connsiteX63" fmla="*/ 500570 w 607639"/>
                <a:gd name="connsiteY63" fmla="*/ 535863 h 606722"/>
                <a:gd name="connsiteX64" fmla="*/ 500309 w 607639"/>
                <a:gd name="connsiteY64" fmla="*/ 536086 h 606722"/>
                <a:gd name="connsiteX65" fmla="*/ 500020 w 607639"/>
                <a:gd name="connsiteY65" fmla="*/ 536417 h 606722"/>
                <a:gd name="connsiteX66" fmla="*/ 499052 w 607639"/>
                <a:gd name="connsiteY66" fmla="*/ 537314 h 606722"/>
                <a:gd name="connsiteX67" fmla="*/ 498162 w 607639"/>
                <a:gd name="connsiteY67" fmla="*/ 538291 h 606722"/>
                <a:gd name="connsiteX68" fmla="*/ 494691 w 607639"/>
                <a:gd name="connsiteY68" fmla="*/ 541668 h 606722"/>
                <a:gd name="connsiteX69" fmla="*/ 460780 w 607639"/>
                <a:gd name="connsiteY69" fmla="*/ 507809 h 606722"/>
                <a:gd name="connsiteX70" fmla="*/ 467723 w 607639"/>
                <a:gd name="connsiteY70" fmla="*/ 500877 h 606722"/>
                <a:gd name="connsiteX71" fmla="*/ 426691 w 607639"/>
                <a:gd name="connsiteY71" fmla="*/ 459996 h 606722"/>
                <a:gd name="connsiteX72" fmla="*/ 327806 w 607639"/>
                <a:gd name="connsiteY72" fmla="*/ 500966 h 606722"/>
                <a:gd name="connsiteX73" fmla="*/ 327806 w 607639"/>
                <a:gd name="connsiteY73" fmla="*/ 558732 h 606722"/>
                <a:gd name="connsiteX74" fmla="*/ 337597 w 607639"/>
                <a:gd name="connsiteY74" fmla="*/ 558732 h 606722"/>
                <a:gd name="connsiteX75" fmla="*/ 337597 w 607639"/>
                <a:gd name="connsiteY75" fmla="*/ 606722 h 606722"/>
                <a:gd name="connsiteX76" fmla="*/ 270042 w 607639"/>
                <a:gd name="connsiteY76" fmla="*/ 606722 h 606722"/>
                <a:gd name="connsiteX77" fmla="*/ 270042 w 607639"/>
                <a:gd name="connsiteY77" fmla="*/ 558732 h 606722"/>
                <a:gd name="connsiteX78" fmla="*/ 279832 w 607639"/>
                <a:gd name="connsiteY78" fmla="*/ 558732 h 606722"/>
                <a:gd name="connsiteX79" fmla="*/ 279832 w 607639"/>
                <a:gd name="connsiteY79" fmla="*/ 500966 h 606722"/>
                <a:gd name="connsiteX80" fmla="*/ 180948 w 607639"/>
                <a:gd name="connsiteY80" fmla="*/ 459996 h 606722"/>
                <a:gd name="connsiteX81" fmla="*/ 139916 w 607639"/>
                <a:gd name="connsiteY81" fmla="*/ 500877 h 606722"/>
                <a:gd name="connsiteX82" fmla="*/ 146859 w 607639"/>
                <a:gd name="connsiteY82" fmla="*/ 507809 h 606722"/>
                <a:gd name="connsiteX83" fmla="*/ 112859 w 607639"/>
                <a:gd name="connsiteY83" fmla="*/ 541668 h 606722"/>
                <a:gd name="connsiteX84" fmla="*/ 77256 w 607639"/>
                <a:gd name="connsiteY84" fmla="*/ 506120 h 606722"/>
                <a:gd name="connsiteX85" fmla="*/ 68534 w 607639"/>
                <a:gd name="connsiteY85" fmla="*/ 497411 h 606722"/>
                <a:gd name="connsiteX86" fmla="*/ 65063 w 607639"/>
                <a:gd name="connsiteY86" fmla="*/ 493945 h 606722"/>
                <a:gd name="connsiteX87" fmla="*/ 99063 w 607639"/>
                <a:gd name="connsiteY87" fmla="*/ 460085 h 606722"/>
                <a:gd name="connsiteX88" fmla="*/ 105916 w 607639"/>
                <a:gd name="connsiteY88" fmla="*/ 467017 h 606722"/>
                <a:gd name="connsiteX89" fmla="*/ 146948 w 607639"/>
                <a:gd name="connsiteY89" fmla="*/ 426047 h 606722"/>
                <a:gd name="connsiteX90" fmla="*/ 105916 w 607639"/>
                <a:gd name="connsiteY90" fmla="*/ 327312 h 606722"/>
                <a:gd name="connsiteX91" fmla="*/ 47974 w 607639"/>
                <a:gd name="connsiteY91" fmla="*/ 327312 h 606722"/>
                <a:gd name="connsiteX92" fmla="*/ 47974 w 607639"/>
                <a:gd name="connsiteY92" fmla="*/ 337088 h 606722"/>
                <a:gd name="connsiteX93" fmla="*/ 0 w 607639"/>
                <a:gd name="connsiteY93" fmla="*/ 337088 h 606722"/>
                <a:gd name="connsiteX94" fmla="*/ 0 w 607639"/>
                <a:gd name="connsiteY94" fmla="*/ 269634 h 606722"/>
                <a:gd name="connsiteX95" fmla="*/ 47974 w 607639"/>
                <a:gd name="connsiteY95" fmla="*/ 269634 h 606722"/>
                <a:gd name="connsiteX96" fmla="*/ 47974 w 607639"/>
                <a:gd name="connsiteY96" fmla="*/ 279410 h 606722"/>
                <a:gd name="connsiteX97" fmla="*/ 105916 w 607639"/>
                <a:gd name="connsiteY97" fmla="*/ 279410 h 606722"/>
                <a:gd name="connsiteX98" fmla="*/ 146948 w 607639"/>
                <a:gd name="connsiteY98" fmla="*/ 180675 h 606722"/>
                <a:gd name="connsiteX99" fmla="*/ 105916 w 607639"/>
                <a:gd name="connsiteY99" fmla="*/ 139705 h 606722"/>
                <a:gd name="connsiteX100" fmla="*/ 99063 w 607639"/>
                <a:gd name="connsiteY100" fmla="*/ 146637 h 606722"/>
                <a:gd name="connsiteX101" fmla="*/ 65063 w 607639"/>
                <a:gd name="connsiteY101" fmla="*/ 112688 h 606722"/>
                <a:gd name="connsiteX102" fmla="*/ 106450 w 607639"/>
                <a:gd name="connsiteY102" fmla="*/ 71452 h 606722"/>
                <a:gd name="connsiteX103" fmla="*/ 112859 w 607639"/>
                <a:gd name="connsiteY103" fmla="*/ 64965 h 606722"/>
                <a:gd name="connsiteX104" fmla="*/ 146859 w 607639"/>
                <a:gd name="connsiteY104" fmla="*/ 98913 h 606722"/>
                <a:gd name="connsiteX105" fmla="*/ 139916 w 607639"/>
                <a:gd name="connsiteY105" fmla="*/ 105756 h 606722"/>
                <a:gd name="connsiteX106" fmla="*/ 180948 w 607639"/>
                <a:gd name="connsiteY106" fmla="*/ 146726 h 606722"/>
                <a:gd name="connsiteX107" fmla="*/ 279832 w 607639"/>
                <a:gd name="connsiteY107" fmla="*/ 105756 h 606722"/>
                <a:gd name="connsiteX108" fmla="*/ 279832 w 607639"/>
                <a:gd name="connsiteY108" fmla="*/ 47901 h 606722"/>
                <a:gd name="connsiteX109" fmla="*/ 270042 w 607639"/>
                <a:gd name="connsiteY109" fmla="*/ 47901 h 606722"/>
                <a:gd name="connsiteX110" fmla="*/ 270042 w 607639"/>
                <a:gd name="connsiteY110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</a:cxnLst>
              <a:rect l="l" t="t" r="r" b="b"/>
              <a:pathLst>
                <a:path w="607639" h="606722">
                  <a:moveTo>
                    <a:pt x="499463" y="537003"/>
                  </a:moveTo>
                  <a:cubicBezTo>
                    <a:pt x="499198" y="537268"/>
                    <a:pt x="499022" y="537444"/>
                    <a:pt x="498757" y="537709"/>
                  </a:cubicBezTo>
                  <a:lnTo>
                    <a:pt x="499022" y="537356"/>
                  </a:lnTo>
                  <a:close/>
                  <a:moveTo>
                    <a:pt x="500803" y="535663"/>
                  </a:moveTo>
                  <a:lnTo>
                    <a:pt x="499815" y="536651"/>
                  </a:lnTo>
                  <a:lnTo>
                    <a:pt x="500020" y="536417"/>
                  </a:lnTo>
                  <a:lnTo>
                    <a:pt x="500299" y="536158"/>
                  </a:lnTo>
                  <a:lnTo>
                    <a:pt x="500570" y="535863"/>
                  </a:lnTo>
                  <a:close/>
                  <a:moveTo>
                    <a:pt x="501791" y="534675"/>
                  </a:moveTo>
                  <a:cubicBezTo>
                    <a:pt x="501522" y="534944"/>
                    <a:pt x="501162" y="535304"/>
                    <a:pt x="500803" y="535663"/>
                  </a:cubicBezTo>
                  <a:lnTo>
                    <a:pt x="501252" y="535124"/>
                  </a:lnTo>
                  <a:cubicBezTo>
                    <a:pt x="501432" y="535034"/>
                    <a:pt x="501611" y="534855"/>
                    <a:pt x="501791" y="534675"/>
                  </a:cubicBezTo>
                  <a:close/>
                  <a:moveTo>
                    <a:pt x="505742" y="530723"/>
                  </a:moveTo>
                  <a:cubicBezTo>
                    <a:pt x="505467" y="531005"/>
                    <a:pt x="505192" y="531288"/>
                    <a:pt x="504825" y="531570"/>
                  </a:cubicBezTo>
                  <a:lnTo>
                    <a:pt x="505284" y="531099"/>
                  </a:lnTo>
                  <a:close/>
                  <a:moveTo>
                    <a:pt x="347031" y="313892"/>
                  </a:moveTo>
                  <a:cubicBezTo>
                    <a:pt x="328963" y="313892"/>
                    <a:pt x="314366" y="328467"/>
                    <a:pt x="314366" y="346508"/>
                  </a:cubicBezTo>
                  <a:cubicBezTo>
                    <a:pt x="314366" y="364549"/>
                    <a:pt x="328963" y="379123"/>
                    <a:pt x="347031" y="379123"/>
                  </a:cubicBezTo>
                  <a:cubicBezTo>
                    <a:pt x="365099" y="379123"/>
                    <a:pt x="379696" y="364549"/>
                    <a:pt x="379696" y="346508"/>
                  </a:cubicBezTo>
                  <a:cubicBezTo>
                    <a:pt x="379696" y="328467"/>
                    <a:pt x="365099" y="313892"/>
                    <a:pt x="347031" y="313892"/>
                  </a:cubicBezTo>
                  <a:close/>
                  <a:moveTo>
                    <a:pt x="260607" y="213024"/>
                  </a:moveTo>
                  <a:cubicBezTo>
                    <a:pt x="231325" y="213024"/>
                    <a:pt x="207649" y="236663"/>
                    <a:pt x="207649" y="265813"/>
                  </a:cubicBezTo>
                  <a:cubicBezTo>
                    <a:pt x="207649" y="295052"/>
                    <a:pt x="231325" y="318691"/>
                    <a:pt x="260607" y="318691"/>
                  </a:cubicBezTo>
                  <a:cubicBezTo>
                    <a:pt x="289801" y="318691"/>
                    <a:pt x="313476" y="295052"/>
                    <a:pt x="313476" y="265813"/>
                  </a:cubicBezTo>
                  <a:cubicBezTo>
                    <a:pt x="313476" y="236663"/>
                    <a:pt x="289801" y="213024"/>
                    <a:pt x="260607" y="213024"/>
                  </a:cubicBezTo>
                  <a:close/>
                  <a:moveTo>
                    <a:pt x="270042" y="0"/>
                  </a:moveTo>
                  <a:lnTo>
                    <a:pt x="337597" y="0"/>
                  </a:lnTo>
                  <a:cubicBezTo>
                    <a:pt x="369372" y="0"/>
                    <a:pt x="369372" y="47901"/>
                    <a:pt x="337597" y="47901"/>
                  </a:cubicBezTo>
                  <a:lnTo>
                    <a:pt x="327806" y="47901"/>
                  </a:lnTo>
                  <a:lnTo>
                    <a:pt x="327806" y="105756"/>
                  </a:lnTo>
                  <a:cubicBezTo>
                    <a:pt x="364832" y="110200"/>
                    <a:pt x="398743" y="124864"/>
                    <a:pt x="426691" y="146726"/>
                  </a:cubicBezTo>
                  <a:lnTo>
                    <a:pt x="467723" y="105756"/>
                  </a:lnTo>
                  <a:lnTo>
                    <a:pt x="460780" y="98913"/>
                  </a:lnTo>
                  <a:cubicBezTo>
                    <a:pt x="438351" y="76429"/>
                    <a:pt x="472262" y="42569"/>
                    <a:pt x="494691" y="64965"/>
                  </a:cubicBezTo>
                  <a:lnTo>
                    <a:pt x="530383" y="100602"/>
                  </a:lnTo>
                  <a:lnTo>
                    <a:pt x="531095" y="101313"/>
                  </a:lnTo>
                  <a:lnTo>
                    <a:pt x="537414" y="107534"/>
                  </a:lnTo>
                  <a:lnTo>
                    <a:pt x="537770" y="107978"/>
                  </a:lnTo>
                  <a:lnTo>
                    <a:pt x="537948" y="108156"/>
                  </a:lnTo>
                  <a:lnTo>
                    <a:pt x="538482" y="108689"/>
                  </a:lnTo>
                  <a:lnTo>
                    <a:pt x="538215" y="108423"/>
                  </a:lnTo>
                  <a:lnTo>
                    <a:pt x="538749" y="108867"/>
                  </a:lnTo>
                  <a:lnTo>
                    <a:pt x="539105" y="109311"/>
                  </a:lnTo>
                  <a:lnTo>
                    <a:pt x="542487" y="112688"/>
                  </a:lnTo>
                  <a:cubicBezTo>
                    <a:pt x="564917" y="135084"/>
                    <a:pt x="531006" y="168944"/>
                    <a:pt x="508576" y="146637"/>
                  </a:cubicBezTo>
                  <a:lnTo>
                    <a:pt x="501634" y="139705"/>
                  </a:lnTo>
                  <a:lnTo>
                    <a:pt x="460691" y="180675"/>
                  </a:lnTo>
                  <a:cubicBezTo>
                    <a:pt x="482586" y="208491"/>
                    <a:pt x="497272" y="242440"/>
                    <a:pt x="501723" y="279410"/>
                  </a:cubicBezTo>
                  <a:lnTo>
                    <a:pt x="559576" y="279410"/>
                  </a:lnTo>
                  <a:lnTo>
                    <a:pt x="559576" y="269634"/>
                  </a:lnTo>
                  <a:cubicBezTo>
                    <a:pt x="559576" y="237908"/>
                    <a:pt x="607639" y="237908"/>
                    <a:pt x="607639" y="269634"/>
                  </a:cubicBezTo>
                  <a:lnTo>
                    <a:pt x="607639" y="337088"/>
                  </a:lnTo>
                  <a:cubicBezTo>
                    <a:pt x="607639" y="368814"/>
                    <a:pt x="559576" y="368814"/>
                    <a:pt x="559576" y="337088"/>
                  </a:cubicBezTo>
                  <a:lnTo>
                    <a:pt x="559576" y="327312"/>
                  </a:lnTo>
                  <a:lnTo>
                    <a:pt x="501723" y="327312"/>
                  </a:lnTo>
                  <a:cubicBezTo>
                    <a:pt x="497272" y="364282"/>
                    <a:pt x="482586" y="398142"/>
                    <a:pt x="460691" y="426047"/>
                  </a:cubicBezTo>
                  <a:lnTo>
                    <a:pt x="501634" y="467017"/>
                  </a:lnTo>
                  <a:lnTo>
                    <a:pt x="508576" y="460085"/>
                  </a:lnTo>
                  <a:cubicBezTo>
                    <a:pt x="531006" y="437689"/>
                    <a:pt x="565006" y="471549"/>
                    <a:pt x="542487" y="493945"/>
                  </a:cubicBezTo>
                  <a:lnTo>
                    <a:pt x="506885" y="529582"/>
                  </a:lnTo>
                  <a:lnTo>
                    <a:pt x="506867" y="529599"/>
                  </a:lnTo>
                  <a:lnTo>
                    <a:pt x="505283" y="531093"/>
                  </a:lnTo>
                  <a:lnTo>
                    <a:pt x="501278" y="535092"/>
                  </a:lnTo>
                  <a:lnTo>
                    <a:pt x="500570" y="535863"/>
                  </a:lnTo>
                  <a:lnTo>
                    <a:pt x="500309" y="536086"/>
                  </a:lnTo>
                  <a:lnTo>
                    <a:pt x="500020" y="536417"/>
                  </a:lnTo>
                  <a:lnTo>
                    <a:pt x="499052" y="537314"/>
                  </a:lnTo>
                  <a:lnTo>
                    <a:pt x="498162" y="538291"/>
                  </a:lnTo>
                  <a:lnTo>
                    <a:pt x="494691" y="541668"/>
                  </a:lnTo>
                  <a:cubicBezTo>
                    <a:pt x="472351" y="564064"/>
                    <a:pt x="438351" y="530204"/>
                    <a:pt x="460780" y="507809"/>
                  </a:cubicBezTo>
                  <a:lnTo>
                    <a:pt x="467723" y="500877"/>
                  </a:lnTo>
                  <a:lnTo>
                    <a:pt x="426691" y="459996"/>
                  </a:lnTo>
                  <a:cubicBezTo>
                    <a:pt x="398743" y="481858"/>
                    <a:pt x="364832" y="496522"/>
                    <a:pt x="327806" y="500966"/>
                  </a:cubicBezTo>
                  <a:lnTo>
                    <a:pt x="327806" y="558732"/>
                  </a:lnTo>
                  <a:lnTo>
                    <a:pt x="337597" y="558732"/>
                  </a:lnTo>
                  <a:cubicBezTo>
                    <a:pt x="369372" y="558732"/>
                    <a:pt x="369372" y="606722"/>
                    <a:pt x="337597" y="606722"/>
                  </a:cubicBezTo>
                  <a:lnTo>
                    <a:pt x="270042" y="606722"/>
                  </a:lnTo>
                  <a:cubicBezTo>
                    <a:pt x="238267" y="606722"/>
                    <a:pt x="238267" y="558732"/>
                    <a:pt x="270042" y="558732"/>
                  </a:cubicBezTo>
                  <a:lnTo>
                    <a:pt x="279832" y="558732"/>
                  </a:lnTo>
                  <a:lnTo>
                    <a:pt x="279832" y="500966"/>
                  </a:lnTo>
                  <a:cubicBezTo>
                    <a:pt x="242806" y="496522"/>
                    <a:pt x="208806" y="481858"/>
                    <a:pt x="180948" y="459996"/>
                  </a:cubicBezTo>
                  <a:lnTo>
                    <a:pt x="139916" y="500877"/>
                  </a:lnTo>
                  <a:lnTo>
                    <a:pt x="146859" y="507809"/>
                  </a:lnTo>
                  <a:cubicBezTo>
                    <a:pt x="169288" y="530204"/>
                    <a:pt x="135288" y="564064"/>
                    <a:pt x="112859" y="541668"/>
                  </a:cubicBezTo>
                  <a:lnTo>
                    <a:pt x="77256" y="506120"/>
                  </a:lnTo>
                  <a:lnTo>
                    <a:pt x="68534" y="497411"/>
                  </a:lnTo>
                  <a:lnTo>
                    <a:pt x="65063" y="493945"/>
                  </a:lnTo>
                  <a:cubicBezTo>
                    <a:pt x="42633" y="471549"/>
                    <a:pt x="76633" y="437689"/>
                    <a:pt x="99063" y="460085"/>
                  </a:cubicBezTo>
                  <a:lnTo>
                    <a:pt x="105916" y="467017"/>
                  </a:lnTo>
                  <a:lnTo>
                    <a:pt x="146948" y="426047"/>
                  </a:lnTo>
                  <a:cubicBezTo>
                    <a:pt x="125052" y="398142"/>
                    <a:pt x="110366" y="364282"/>
                    <a:pt x="105916" y="327312"/>
                  </a:cubicBezTo>
                  <a:lnTo>
                    <a:pt x="47974" y="327312"/>
                  </a:lnTo>
                  <a:lnTo>
                    <a:pt x="47974" y="337088"/>
                  </a:lnTo>
                  <a:cubicBezTo>
                    <a:pt x="47974" y="368814"/>
                    <a:pt x="0" y="368814"/>
                    <a:pt x="0" y="337088"/>
                  </a:cubicBezTo>
                  <a:lnTo>
                    <a:pt x="0" y="269634"/>
                  </a:lnTo>
                  <a:cubicBezTo>
                    <a:pt x="0" y="237908"/>
                    <a:pt x="47974" y="237908"/>
                    <a:pt x="47974" y="269634"/>
                  </a:cubicBezTo>
                  <a:lnTo>
                    <a:pt x="47974" y="279410"/>
                  </a:lnTo>
                  <a:lnTo>
                    <a:pt x="105916" y="279410"/>
                  </a:lnTo>
                  <a:cubicBezTo>
                    <a:pt x="110366" y="242440"/>
                    <a:pt x="125052" y="208491"/>
                    <a:pt x="146948" y="180675"/>
                  </a:cubicBezTo>
                  <a:lnTo>
                    <a:pt x="105916" y="139705"/>
                  </a:lnTo>
                  <a:lnTo>
                    <a:pt x="99063" y="146637"/>
                  </a:lnTo>
                  <a:cubicBezTo>
                    <a:pt x="76633" y="168944"/>
                    <a:pt x="42633" y="135084"/>
                    <a:pt x="65063" y="112688"/>
                  </a:cubicBezTo>
                  <a:lnTo>
                    <a:pt x="106450" y="71452"/>
                  </a:lnTo>
                  <a:lnTo>
                    <a:pt x="112859" y="64965"/>
                  </a:lnTo>
                  <a:cubicBezTo>
                    <a:pt x="135377" y="42569"/>
                    <a:pt x="169288" y="76518"/>
                    <a:pt x="146859" y="98913"/>
                  </a:cubicBezTo>
                  <a:lnTo>
                    <a:pt x="139916" y="105756"/>
                  </a:lnTo>
                  <a:lnTo>
                    <a:pt x="180948" y="146726"/>
                  </a:lnTo>
                  <a:cubicBezTo>
                    <a:pt x="208806" y="124864"/>
                    <a:pt x="242806" y="110200"/>
                    <a:pt x="279832" y="105756"/>
                  </a:cubicBezTo>
                  <a:lnTo>
                    <a:pt x="279832" y="47901"/>
                  </a:lnTo>
                  <a:lnTo>
                    <a:pt x="270042" y="47901"/>
                  </a:lnTo>
                  <a:cubicBezTo>
                    <a:pt x="238267" y="47901"/>
                    <a:pt x="238267" y="0"/>
                    <a:pt x="27004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pic>
        <p:nvPicPr>
          <p:cNvPr id="28" name="图片 27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25" y="294005"/>
            <a:ext cx="496570" cy="496570"/>
          </a:xfrm>
          <a:prstGeom prst="rect">
            <a:avLst/>
          </a:prstGeom>
        </p:spPr>
      </p:pic>
      <p:graphicFrame>
        <p:nvGraphicFramePr>
          <p:cNvPr id="2" name="对象 1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350135" y="3139440"/>
          <a:ext cx="7491730" cy="579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r:id="rId7" imgW="9156700" imgH="723900" progId="Package">
                  <p:embed/>
                </p:oleObj>
              </mc:Choice>
              <mc:Fallback>
                <p:oleObj r:id="rId7" imgW="9156700" imgH="723900" progId="Package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350135" y="3139440"/>
                        <a:ext cx="7491730" cy="5791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13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3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7780" y="3565525"/>
            <a:ext cx="12227560" cy="325691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2947035" y="1193800"/>
            <a:ext cx="6297930" cy="2678430"/>
            <a:chOff x="4641" y="2014"/>
            <a:chExt cx="9918" cy="4218"/>
          </a:xfrm>
        </p:grpSpPr>
        <p:sp>
          <p:nvSpPr>
            <p:cNvPr id="6" name="文本框 5"/>
            <p:cNvSpPr txBox="1"/>
            <p:nvPr/>
          </p:nvSpPr>
          <p:spPr>
            <a:xfrm>
              <a:off x="4641" y="3739"/>
              <a:ext cx="9918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66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疫情带来的影响</a:t>
              </a:r>
              <a:endParaRPr lang="en-US" sz="6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5366" y="5749"/>
              <a:ext cx="8468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cap="all">
                  <a:solidFill>
                    <a:schemeClr val="bg1"/>
                  </a:solidFill>
                  <a:uFillTx/>
                  <a:latin typeface="+mj-lt"/>
                  <a:cs typeface="+mj-lt"/>
                  <a:sym typeface="+mn-ea"/>
                </a:rPr>
                <a:t>The impact of the outbreak</a:t>
              </a:r>
              <a:endParaRPr lang="zh-CN" altLang="en-US" sz="1400" cap="all">
                <a:solidFill>
                  <a:schemeClr val="bg1"/>
                </a:solidFill>
                <a:uFillTx/>
                <a:latin typeface="+mj-lt"/>
                <a:cs typeface="+mj-lt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6160" y="2014"/>
              <a:ext cx="7110" cy="2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en-US" altLang="zh-CN" sz="8200">
                <a:gradFill>
                  <a:gsLst>
                    <a:gs pos="32000">
                      <a:schemeClr val="accent1">
                        <a:lumMod val="5000"/>
                        <a:lumOff val="95000"/>
                      </a:schemeClr>
                    </a:gs>
                    <a:gs pos="83000">
                      <a:schemeClr val="bg1">
                        <a:alpha val="0"/>
                      </a:schemeClr>
                    </a:gs>
                  </a:gsLst>
                  <a:lin ang="5400000" scaled="0"/>
                </a:gradFill>
              </a:endParaRPr>
            </a:p>
          </p:txBody>
        </p:sp>
      </p:grpSp>
      <p:pic>
        <p:nvPicPr>
          <p:cNvPr id="3" name="图片 2" descr="3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245" y="3692525"/>
            <a:ext cx="12227560" cy="3256915"/>
          </a:xfrm>
          <a:prstGeom prst="rect">
            <a:avLst/>
          </a:prstGeom>
        </p:spPr>
      </p:pic>
      <p:pic>
        <p:nvPicPr>
          <p:cNvPr id="8" name="图片 7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0690" y="4953000"/>
            <a:ext cx="767715" cy="735330"/>
          </a:xfrm>
          <a:prstGeom prst="rect">
            <a:avLst/>
          </a:prstGeom>
        </p:spPr>
      </p:pic>
      <p:pic>
        <p:nvPicPr>
          <p:cNvPr id="10" name="图片 9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9735" y="3611880"/>
            <a:ext cx="767715" cy="735330"/>
          </a:xfrm>
          <a:prstGeom prst="rect">
            <a:avLst/>
          </a:prstGeom>
        </p:spPr>
      </p:pic>
      <p:pic>
        <p:nvPicPr>
          <p:cNvPr id="11" name="图片 10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0915" y="5498465"/>
            <a:ext cx="767715" cy="735330"/>
          </a:xfrm>
          <a:prstGeom prst="rect">
            <a:avLst/>
          </a:prstGeom>
        </p:spPr>
      </p:pic>
      <p:pic>
        <p:nvPicPr>
          <p:cNvPr id="12" name="图片 11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1810" y="5761355"/>
            <a:ext cx="767715" cy="735330"/>
          </a:xfrm>
          <a:prstGeom prst="rect">
            <a:avLst/>
          </a:prstGeom>
        </p:spPr>
      </p:pic>
      <p:pic>
        <p:nvPicPr>
          <p:cNvPr id="13" name="图片 12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975" y="3692525"/>
            <a:ext cx="767715" cy="735330"/>
          </a:xfrm>
          <a:prstGeom prst="rect">
            <a:avLst/>
          </a:prstGeom>
        </p:spPr>
      </p:pic>
      <p:pic>
        <p:nvPicPr>
          <p:cNvPr id="14" name="图片 13" descr="病毒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5290" y="4347210"/>
            <a:ext cx="1106170" cy="105981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13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327025" y="281305"/>
            <a:ext cx="4885055" cy="583565"/>
            <a:chOff x="515" y="299"/>
            <a:chExt cx="7693" cy="919"/>
          </a:xfrm>
        </p:grpSpPr>
        <p:sp>
          <p:nvSpPr>
            <p:cNvPr id="23" name="文本框 22"/>
            <p:cNvSpPr txBox="1"/>
            <p:nvPr/>
          </p:nvSpPr>
          <p:spPr>
            <a:xfrm>
              <a:off x="1524" y="299"/>
              <a:ext cx="6684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32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疫情带来的影响</a:t>
              </a:r>
            </a:p>
          </p:txBody>
        </p:sp>
        <p:pic>
          <p:nvPicPr>
            <p:cNvPr id="28" name="图片 27" descr="病毒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5" y="319"/>
              <a:ext cx="782" cy="782"/>
            </a:xfrm>
            <a:prstGeom prst="rect">
              <a:avLst/>
            </a:prstGeom>
          </p:spPr>
        </p:pic>
      </p:grpSp>
      <p:pic>
        <p:nvPicPr>
          <p:cNvPr id="30" name="图片 29" descr="未标题-2"/>
          <p:cNvPicPr>
            <a:picLocks noChangeAspect="1"/>
          </p:cNvPicPr>
          <p:nvPr/>
        </p:nvPicPr>
        <p:blipFill>
          <a:blip r:embed="rId5" cstate="screen">
            <a:lum bright="-24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flipH="1">
            <a:off x="8669655" y="4590415"/>
            <a:ext cx="3538220" cy="2406650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869950" y="1426845"/>
            <a:ext cx="10380345" cy="5074920"/>
            <a:chOff x="1370" y="2247"/>
            <a:chExt cx="16347" cy="7992"/>
          </a:xfrm>
        </p:grpSpPr>
        <p:sp>
          <p:nvSpPr>
            <p:cNvPr id="8" name="0"/>
            <p:cNvSpPr/>
            <p:nvPr/>
          </p:nvSpPr>
          <p:spPr>
            <a:xfrm>
              <a:off x="2150" y="7209"/>
              <a:ext cx="14900" cy="3030"/>
            </a:xfrm>
            <a:prstGeom prst="blockArc">
              <a:avLst>
                <a:gd name="adj1" fmla="val 11078128"/>
                <a:gd name="adj2" fmla="val 21348255"/>
                <a:gd name="adj3" fmla="val 5998"/>
              </a:avLst>
            </a:prstGeom>
            <a:solidFill>
              <a:schemeClr val="bg1"/>
            </a:solidFill>
            <a:ln w="12700" cap="rnd">
              <a:noFill/>
              <a:prstDash val="solid"/>
              <a:round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5643" y="7749"/>
              <a:ext cx="7914" cy="628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春节期间直接经济损失占2019年一季度GDP的</a:t>
              </a:r>
              <a:r>
                <a:rPr lang="zh-CN" sz="20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14%</a:t>
              </a:r>
              <a:endParaRPr lang="zh-CN" altLang="en-US" sz="20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405" y="8549"/>
              <a:ext cx="12714" cy="115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indent="0">
                <a:lnSpc>
                  <a:spcPct val="130000"/>
                </a:lnSpc>
              </a:pPr>
              <a:r>
                <a:rPr lang="zh-CN" sz="16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总的来看，仅计算零售餐饮7000亿+旅游5000亿+电影70亿+制造业8000亿+房地产1万亿（保守估计），仅春节期间的经济损失就达到3万亿，占2019年一季度GDP的14%。</a:t>
              </a:r>
              <a:endParaRPr lang="zh-CN" altLang="en-US" sz="1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15162" y="3879"/>
              <a:ext cx="2555" cy="4642"/>
              <a:chOff x="15162" y="3729"/>
              <a:chExt cx="2555" cy="46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16119" y="7731"/>
                <a:ext cx="640" cy="640"/>
                <a:chOff x="14462" y="-870"/>
                <a:chExt cx="640" cy="640"/>
              </a:xfrm>
            </p:grpSpPr>
            <p:sp>
              <p:nvSpPr>
                <p:cNvPr id="26" name="椭圆 25"/>
                <p:cNvSpPr/>
                <p:nvPr/>
              </p:nvSpPr>
              <p:spPr>
                <a:xfrm>
                  <a:off x="14462" y="-870"/>
                  <a:ext cx="640" cy="640"/>
                </a:xfrm>
                <a:prstGeom prst="ellipse">
                  <a:avLst/>
                </a:prstGeom>
                <a:solidFill>
                  <a:srgbClr val="FFFFFF">
                    <a:alpha val="22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7" name="椭圆 26"/>
                <p:cNvSpPr/>
                <p:nvPr/>
              </p:nvSpPr>
              <p:spPr>
                <a:xfrm>
                  <a:off x="14562" y="-770"/>
                  <a:ext cx="440" cy="44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0" name="文本框 9"/>
              <p:cNvSpPr txBox="1"/>
              <p:nvPr/>
            </p:nvSpPr>
            <p:spPr>
              <a:xfrm>
                <a:off x="15162" y="4532"/>
                <a:ext cx="2555" cy="1016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indent="0" algn="ctr"/>
                <a:r>
                  <a:rPr lang="zh-CN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+mn-ea"/>
                  </a:rPr>
                  <a:t>延迟复工导致工业损失</a:t>
                </a:r>
                <a:endParaRPr lang="zh-CN" altLang="en-US"/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15329" y="3729"/>
                <a:ext cx="2220" cy="725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pPr indent="0"/>
                <a:r>
                  <a:rPr lang="zh-CN" sz="2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+mn-ea"/>
                  </a:rPr>
                  <a:t>约8000亿</a:t>
                </a:r>
                <a:endParaRPr lang="zh-CN" altLang="en-US" sz="2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11723" y="3069"/>
              <a:ext cx="2595" cy="4680"/>
              <a:chOff x="11336" y="3069"/>
              <a:chExt cx="2595" cy="4680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12420" y="7109"/>
                <a:ext cx="640" cy="640"/>
                <a:chOff x="14462" y="-870"/>
                <a:chExt cx="640" cy="640"/>
              </a:xfrm>
            </p:grpSpPr>
            <p:sp>
              <p:nvSpPr>
                <p:cNvPr id="22" name="椭圆 21"/>
                <p:cNvSpPr/>
                <p:nvPr/>
              </p:nvSpPr>
              <p:spPr>
                <a:xfrm>
                  <a:off x="14462" y="-870"/>
                  <a:ext cx="640" cy="640"/>
                </a:xfrm>
                <a:prstGeom prst="ellipse">
                  <a:avLst/>
                </a:prstGeom>
                <a:solidFill>
                  <a:srgbClr val="FFFFFF">
                    <a:alpha val="22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4" name="椭圆 23"/>
                <p:cNvSpPr/>
                <p:nvPr/>
              </p:nvSpPr>
              <p:spPr>
                <a:xfrm>
                  <a:off x="14562" y="-770"/>
                  <a:ext cx="440" cy="44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9" name="文本框 8"/>
              <p:cNvSpPr txBox="1"/>
              <p:nvPr/>
            </p:nvSpPr>
            <p:spPr>
              <a:xfrm>
                <a:off x="11336" y="3794"/>
                <a:ext cx="2595" cy="1016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indent="0" algn="ctr"/>
                <a:r>
                  <a:rPr lang="zh-CN" altLang="en-US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+mn-ea"/>
                  </a:rPr>
                  <a:t>电影行业春节撤档预计损失</a:t>
                </a:r>
                <a:endParaRPr lang="zh-CN" altLang="en-US"/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12007" y="3069"/>
                <a:ext cx="1254" cy="725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pPr indent="0"/>
                <a:r>
                  <a:rPr lang="zh-CN" sz="2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+mn-ea"/>
                  </a:rPr>
                  <a:t>70亿</a:t>
                </a:r>
                <a:endParaRPr lang="zh-CN" altLang="en-US" sz="2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2422" y="7881"/>
              <a:ext cx="640" cy="640"/>
              <a:chOff x="14462" y="-870"/>
              <a:chExt cx="640" cy="640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14462" y="-870"/>
                <a:ext cx="640" cy="640"/>
              </a:xfrm>
              <a:prstGeom prst="ellipse">
                <a:avLst/>
              </a:prstGeom>
              <a:solidFill>
                <a:srgbClr val="FFFFFF">
                  <a:alpha val="22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14562" y="-770"/>
                <a:ext cx="440" cy="44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1370" y="4682"/>
              <a:ext cx="2745" cy="101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indent="0" algn="ctr"/>
              <a:r>
                <a:rPr lang="zh-CN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交运行业出行人数锐减</a:t>
              </a:r>
              <a:endParaRPr lang="zh-CN" altLang="en-US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1739" y="3879"/>
              <a:ext cx="2006" cy="72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indent="0" algn="ctr"/>
              <a:r>
                <a:rPr lang="zh-CN" sz="2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近20%</a:t>
              </a:r>
              <a:endParaRPr lang="zh-CN" altLang="en-US" sz="24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8072" y="2247"/>
              <a:ext cx="2807" cy="5304"/>
              <a:chOff x="8197" y="2247"/>
              <a:chExt cx="2807" cy="5304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9280" y="6911"/>
                <a:ext cx="640" cy="640"/>
                <a:chOff x="14462" y="-870"/>
                <a:chExt cx="640" cy="640"/>
              </a:xfrm>
            </p:grpSpPr>
            <p:sp>
              <p:nvSpPr>
                <p:cNvPr id="19" name="椭圆 18"/>
                <p:cNvSpPr/>
                <p:nvPr/>
              </p:nvSpPr>
              <p:spPr>
                <a:xfrm>
                  <a:off x="14462" y="-870"/>
                  <a:ext cx="640" cy="640"/>
                </a:xfrm>
                <a:prstGeom prst="ellipse">
                  <a:avLst/>
                </a:prstGeom>
                <a:solidFill>
                  <a:srgbClr val="FFFFFF">
                    <a:alpha val="22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椭圆 19"/>
                <p:cNvSpPr/>
                <p:nvPr/>
              </p:nvSpPr>
              <p:spPr>
                <a:xfrm>
                  <a:off x="14562" y="-770"/>
                  <a:ext cx="440" cy="44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" name="文本框 6"/>
              <p:cNvSpPr txBox="1"/>
              <p:nvPr/>
            </p:nvSpPr>
            <p:spPr>
              <a:xfrm>
                <a:off x="8197" y="2972"/>
                <a:ext cx="2807" cy="1016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algn="ctr"/>
                <a:r>
                  <a:rPr lang="zh-CN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+mn-ea"/>
                  </a:rPr>
                  <a:t>旅游黄金周遭封杀损失</a:t>
                </a:r>
                <a:endParaRPr lang="zh-CN" altLang="en-US"/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8491" y="2247"/>
                <a:ext cx="2220" cy="725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zh-CN" sz="2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+mn-ea"/>
                  </a:rPr>
                  <a:t>达5000亿</a:t>
                </a:r>
                <a:endParaRPr lang="zh-CN" altLang="en-US" sz="2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4629" y="3069"/>
              <a:ext cx="2948" cy="4680"/>
              <a:chOff x="4121" y="3069"/>
              <a:chExt cx="2948" cy="4680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5265" y="7109"/>
                <a:ext cx="640" cy="640"/>
                <a:chOff x="14462" y="-870"/>
                <a:chExt cx="640" cy="640"/>
              </a:xfrm>
            </p:grpSpPr>
            <p:sp>
              <p:nvSpPr>
                <p:cNvPr id="16" name="椭圆 15"/>
                <p:cNvSpPr/>
                <p:nvPr/>
              </p:nvSpPr>
              <p:spPr>
                <a:xfrm>
                  <a:off x="14462" y="-870"/>
                  <a:ext cx="640" cy="640"/>
                </a:xfrm>
                <a:prstGeom prst="ellipse">
                  <a:avLst/>
                </a:prstGeom>
                <a:solidFill>
                  <a:srgbClr val="FFFFFF">
                    <a:alpha val="22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7" name="椭圆 16"/>
                <p:cNvSpPr/>
                <p:nvPr/>
              </p:nvSpPr>
              <p:spPr>
                <a:xfrm>
                  <a:off x="14562" y="-770"/>
                  <a:ext cx="440" cy="44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6" name="文本框 5"/>
              <p:cNvSpPr txBox="1"/>
              <p:nvPr/>
            </p:nvSpPr>
            <p:spPr>
              <a:xfrm>
                <a:off x="4121" y="3069"/>
                <a:ext cx="2948" cy="725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r>
                  <a:rPr lang="zh-CN" sz="2400" b="1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+mn-ea"/>
                  </a:rPr>
                  <a:t>7000-8000亿</a:t>
                </a:r>
                <a:endParaRPr lang="zh-CN" altLang="en-US" sz="2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endParaRP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4541" y="3794"/>
                <a:ext cx="2088" cy="1016"/>
              </a:xfrm>
              <a:prstGeom prst="rect">
                <a:avLst/>
              </a:prstGeom>
              <a:noFill/>
            </p:spPr>
            <p:txBody>
              <a:bodyPr wrap="none" rtlCol="0" anchor="t">
                <a:spAutoFit/>
              </a:bodyPr>
              <a:lstStyle/>
              <a:p>
                <a:pPr algn="ctr"/>
                <a:r>
                  <a:rPr lang="zh-CN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+mn-ea"/>
                  </a:rPr>
                  <a:t>零售和餐饮</a:t>
                </a:r>
              </a:p>
              <a:p>
                <a:pPr algn="ctr"/>
                <a:r>
                  <a:rPr lang="zh-CN">
                    <a:solidFill>
                      <a:schemeClr val="bg1"/>
                    </a:solidFill>
                    <a:latin typeface="黑体" panose="02010609060101010101" charset="-122"/>
                    <a:ea typeface="黑体" panose="02010609060101010101" charset="-122"/>
                    <a:cs typeface="黑体" panose="02010609060101010101" charset="-122"/>
                    <a:sym typeface="+mn-ea"/>
                  </a:rPr>
                  <a:t>行业损失</a:t>
                </a:r>
                <a:endParaRPr lang="zh-CN" altLang="en-US"/>
              </a:p>
            </p:txBody>
          </p:sp>
        </p:grpSp>
        <p:cxnSp>
          <p:nvCxnSpPr>
            <p:cNvPr id="36" name="直接连接符 35"/>
            <p:cNvCxnSpPr/>
            <p:nvPr/>
          </p:nvCxnSpPr>
          <p:spPr>
            <a:xfrm>
              <a:off x="5780" y="8469"/>
              <a:ext cx="7640" cy="0"/>
            </a:xfrm>
            <a:prstGeom prst="line">
              <a:avLst/>
            </a:prstGeom>
            <a:ln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2742" y="5763"/>
              <a:ext cx="0" cy="2551"/>
            </a:xfrm>
            <a:prstGeom prst="line">
              <a:avLst/>
            </a:prstGeom>
            <a:ln w="0">
              <a:solidFill>
                <a:srgbClr val="FFFFF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6093" y="4900"/>
              <a:ext cx="0" cy="2551"/>
            </a:xfrm>
            <a:prstGeom prst="line">
              <a:avLst/>
            </a:prstGeom>
            <a:ln w="0">
              <a:solidFill>
                <a:srgbClr val="FFFFF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>
              <a:off x="9475" y="4236"/>
              <a:ext cx="0" cy="2775"/>
            </a:xfrm>
            <a:prstGeom prst="line">
              <a:avLst/>
            </a:prstGeom>
            <a:ln w="0">
              <a:solidFill>
                <a:srgbClr val="FFFFF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>
              <a:off x="13127" y="4900"/>
              <a:ext cx="0" cy="2551"/>
            </a:xfrm>
            <a:prstGeom prst="line">
              <a:avLst/>
            </a:prstGeom>
            <a:ln w="0">
              <a:solidFill>
                <a:srgbClr val="FFFFF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16439" y="5698"/>
              <a:ext cx="0" cy="2551"/>
            </a:xfrm>
            <a:prstGeom prst="line">
              <a:avLst/>
            </a:prstGeom>
            <a:ln w="0">
              <a:solidFill>
                <a:srgbClr val="FFFFFF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13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3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7780" y="3565525"/>
            <a:ext cx="12227560" cy="325691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149985" y="1183005"/>
            <a:ext cx="10787380" cy="1953895"/>
            <a:chOff x="1502" y="2014"/>
            <a:chExt cx="16988" cy="3077"/>
          </a:xfrm>
        </p:grpSpPr>
        <p:sp>
          <p:nvSpPr>
            <p:cNvPr id="6" name="文本框 5"/>
            <p:cNvSpPr txBox="1"/>
            <p:nvPr/>
          </p:nvSpPr>
          <p:spPr>
            <a:xfrm>
              <a:off x="1502" y="3639"/>
              <a:ext cx="16988" cy="14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54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我们真的就在疫情中沉寂了吗？</a:t>
              </a: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6160" y="2014"/>
              <a:ext cx="7110" cy="2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en-US" altLang="zh-CN" sz="8200">
                <a:gradFill>
                  <a:gsLst>
                    <a:gs pos="32000">
                      <a:schemeClr val="accent1">
                        <a:lumMod val="5000"/>
                        <a:lumOff val="95000"/>
                      </a:schemeClr>
                    </a:gs>
                    <a:gs pos="83000">
                      <a:schemeClr val="bg1">
                        <a:alpha val="0"/>
                      </a:schemeClr>
                    </a:gs>
                  </a:gsLst>
                  <a:lin ang="5400000" scaled="0"/>
                </a:gradFill>
              </a:endParaRPr>
            </a:p>
          </p:txBody>
        </p:sp>
      </p:grpSp>
      <p:pic>
        <p:nvPicPr>
          <p:cNvPr id="3" name="图片 2" descr="3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245" y="3692525"/>
            <a:ext cx="12227560" cy="3256915"/>
          </a:xfrm>
          <a:prstGeom prst="rect">
            <a:avLst/>
          </a:prstGeom>
        </p:spPr>
      </p:pic>
      <p:pic>
        <p:nvPicPr>
          <p:cNvPr id="8" name="图片 7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0690" y="4953000"/>
            <a:ext cx="767715" cy="735330"/>
          </a:xfrm>
          <a:prstGeom prst="rect">
            <a:avLst/>
          </a:prstGeom>
        </p:spPr>
      </p:pic>
      <p:pic>
        <p:nvPicPr>
          <p:cNvPr id="10" name="图片 9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79735" y="3611880"/>
            <a:ext cx="767715" cy="735330"/>
          </a:xfrm>
          <a:prstGeom prst="rect">
            <a:avLst/>
          </a:prstGeom>
        </p:spPr>
      </p:pic>
      <p:pic>
        <p:nvPicPr>
          <p:cNvPr id="11" name="图片 10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0915" y="5498465"/>
            <a:ext cx="767715" cy="735330"/>
          </a:xfrm>
          <a:prstGeom prst="rect">
            <a:avLst/>
          </a:prstGeom>
        </p:spPr>
      </p:pic>
      <p:pic>
        <p:nvPicPr>
          <p:cNvPr id="12" name="图片 11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1810" y="5761355"/>
            <a:ext cx="767715" cy="735330"/>
          </a:xfrm>
          <a:prstGeom prst="rect">
            <a:avLst/>
          </a:prstGeom>
        </p:spPr>
      </p:pic>
      <p:pic>
        <p:nvPicPr>
          <p:cNvPr id="13" name="图片 12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975" y="3692525"/>
            <a:ext cx="767715" cy="735330"/>
          </a:xfrm>
          <a:prstGeom prst="rect">
            <a:avLst/>
          </a:prstGeom>
        </p:spPr>
      </p:pic>
      <p:pic>
        <p:nvPicPr>
          <p:cNvPr id="14" name="图片 13" descr="病毒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5290" y="4347210"/>
            <a:ext cx="1106170" cy="105981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13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3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7780" y="3565525"/>
            <a:ext cx="12227560" cy="325691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2719705" y="1205865"/>
            <a:ext cx="6921500" cy="3208020"/>
            <a:chOff x="4283" y="2033"/>
            <a:chExt cx="10900" cy="5052"/>
          </a:xfrm>
        </p:grpSpPr>
        <p:sp>
          <p:nvSpPr>
            <p:cNvPr id="6" name="文本框 5"/>
            <p:cNvSpPr txBox="1"/>
            <p:nvPr/>
          </p:nvSpPr>
          <p:spPr>
            <a:xfrm>
              <a:off x="4283" y="4164"/>
              <a:ext cx="10900" cy="2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sz="8000" b="1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</a:rPr>
                <a:t>中国力量</a:t>
              </a: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5706" y="6602"/>
              <a:ext cx="7789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b="1" cap="all">
                  <a:solidFill>
                    <a:schemeClr val="bg1"/>
                  </a:solidFill>
                  <a:uFillTx/>
                  <a:latin typeface="+mj-lt"/>
                  <a:cs typeface="+mj-lt"/>
                  <a:sym typeface="+mn-ea"/>
                </a:rPr>
                <a:t>Chinese power</a:t>
              </a: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6045" y="2033"/>
              <a:ext cx="7110" cy="2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8200">
                  <a:gradFill>
                    <a:gsLst>
                      <a:gs pos="32000">
                        <a:schemeClr val="accent1">
                          <a:lumMod val="5000"/>
                          <a:lumOff val="95000"/>
                        </a:schemeClr>
                      </a:gs>
                      <a:gs pos="83000">
                        <a:schemeClr val="bg1">
                          <a:alpha val="0"/>
                        </a:schemeClr>
                      </a:gs>
                    </a:gsLst>
                    <a:lin ang="5400000" scaled="0"/>
                  </a:gradFill>
                </a:rPr>
                <a:t>PART 02</a:t>
              </a: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4196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战胜疫情，胜利的曙光是中国力量！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546735" y="2219960"/>
            <a:ext cx="757999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</a:rPr>
              <a:t>   新型冠状病毒感染的肺炎疫情发生后，中国政府高度重视，对疫情防控工作作出了全面部署 </a:t>
            </a:r>
            <a:r>
              <a:rPr lang="zh-CN" altLang="en-US" sz="2400">
                <a:solidFill>
                  <a:srgbClr val="C00000"/>
                </a:solidFill>
              </a:rPr>
              <a:t>。</a:t>
            </a:r>
          </a:p>
          <a:p>
            <a:r>
              <a:rPr lang="zh-CN" altLang="en-US" sz="2400"/>
              <a:t>   2020年1月23日10时，一个会被历史记住的时间，武汉封城。这不仅是新中国成立以来的第一次封城，也是世界现代史上绝无仅有的。随后以武汉为中心的共13个城市，也都实施了封城举措。</a:t>
            </a:r>
            <a:r>
              <a:rPr lang="zh-CN" altLang="en-US" sz="2400" b="1">
                <a:solidFill>
                  <a:srgbClr val="C00000"/>
                </a:solidFill>
              </a:rPr>
              <a:t>中国在抗击疫情方面如此做，这不仅仅是为了自己，更是为了全球卫生安全。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2940" y="1275715"/>
            <a:ext cx="3054985" cy="46081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4196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战胜疫情，胜利的曙光是中国力量！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28930" y="1585595"/>
            <a:ext cx="6073140" cy="3846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C00000"/>
                </a:solidFill>
              </a:rPr>
              <a:t> </a:t>
            </a:r>
            <a:r>
              <a:rPr lang="en-US" altLang="zh-CN" sz="2000" b="1">
                <a:solidFill>
                  <a:srgbClr val="C00000"/>
                </a:solidFill>
              </a:rPr>
              <a:t>  “</a:t>
            </a:r>
            <a:r>
              <a:rPr lang="zh-CN" altLang="en-US" sz="2000" b="1">
                <a:solidFill>
                  <a:srgbClr val="C00000"/>
                </a:solidFill>
              </a:rPr>
              <a:t>你留在城内为守护全国和世界的健康，我守在城外倾尽所能供应你的一应所需。</a:t>
            </a:r>
            <a:r>
              <a:rPr lang="en-US" altLang="zh-CN" sz="2000" b="1">
                <a:solidFill>
                  <a:srgbClr val="C00000"/>
                </a:solidFill>
              </a:rPr>
              <a:t>”</a:t>
            </a:r>
            <a:r>
              <a:rPr lang="zh-CN" altLang="en-US" sz="2000"/>
              <a:t> </a:t>
            </a:r>
          </a:p>
          <a:p>
            <a:r>
              <a:rPr lang="zh-CN" altLang="en-US" sz="2000"/>
              <a:t>    1月24日，中国除夕的夜晚，第一架搭载着经验丰富的医护人员的飞机飞抵武汉天河机场。而这仅仅只是一个开始，在以习近平同志为核心的党中央集中统一领导下，各种救治、防控力量和资源源源不断向一线聚集。全国优势科研力量集中攻关，“用创纪录短的时间甄别出病原体”；来自全国各地的4万多名医护人员，携带精良医疗设备，火速驰援武汉、驰援湖北，19个省份对口支援湖北省除武汉市外的16个市州及县级市的救治和防控工作；重点医疗物资实行统一管理、统一调拨，集中送到抗击疫情第一线。</a:t>
            </a:r>
          </a:p>
        </p:txBody>
      </p:sp>
      <p:pic>
        <p:nvPicPr>
          <p:cNvPr id="4" name="图片 3" descr="微信图片_202002291542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02070" y="2044065"/>
            <a:ext cx="5643880" cy="27698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4196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战胜疫情，胜利的曙光是中国力量！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41960" y="2315845"/>
            <a:ext cx="5865495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/>
              <a:t>    </a:t>
            </a:r>
            <a:r>
              <a:rPr lang="zh-CN" altLang="en-US" sz="2400"/>
              <a:t>医护人员不足全国增援，医疗场地设施不足，该怎么办？</a:t>
            </a:r>
            <a:r>
              <a:rPr lang="zh-CN" altLang="en-US" sz="2400" b="1">
                <a:solidFill>
                  <a:srgbClr val="C00000"/>
                </a:solidFill>
              </a:rPr>
              <a:t>那就建一个，一个不够那就建两个！火神山及雷神山两所新医院建设以中国速度与时间赛跑。</a:t>
            </a:r>
          </a:p>
          <a:p>
            <a:r>
              <a:rPr lang="zh-CN" altLang="en-US" sz="2400"/>
              <a:t>   2月3日及2月6日将正式收治病人。从项目指示下达，到预计投入使用的时间，前后工期不过20天。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90640" y="2212975"/>
            <a:ext cx="5359400" cy="31121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4196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战胜疫情，胜利的曙光是中国力量！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55905" y="2346960"/>
            <a:ext cx="6487160" cy="2430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   </a:t>
            </a:r>
            <a:r>
              <a:rPr sz="2400"/>
              <a:t>国外航空公司停飞，无法从旅游地返回家乡，面临着签证过期和歧视的湖北亲人，你们别怕。</a:t>
            </a:r>
          </a:p>
          <a:p>
            <a:r>
              <a:rPr sz="2400"/>
              <a:t>   祖国的专机，会接你们回家。这几年一直感动着国人的一句话，此时此刻，十分应景：</a:t>
            </a:r>
            <a:r>
              <a:rPr sz="2400" b="1">
                <a:solidFill>
                  <a:srgbClr val="C00000"/>
                </a:solidFill>
              </a:rPr>
              <a:t>一本中国护照，不能带你去任何你想去的地方，却能在任何时候任何地方，带你回家</a:t>
            </a:r>
            <a:r>
              <a:rPr sz="2800" b="1">
                <a:solidFill>
                  <a:srgbClr val="C00000"/>
                </a:solidFill>
              </a:rPr>
              <a:t>。</a:t>
            </a:r>
          </a:p>
        </p:txBody>
      </p:sp>
      <p:pic>
        <p:nvPicPr>
          <p:cNvPr id="3" name="图片 2" descr="微信图片_2020022916164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633845" y="2189480"/>
            <a:ext cx="5173345" cy="30651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4196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战胜疫情，胜利的曙光是中国力量！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56870" y="3871595"/>
            <a:ext cx="11119485" cy="1568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  <a:cs typeface="方正粗黑宋简体" panose="02000000000000000000" charset="-122"/>
              </a:rPr>
              <a:t>    </a:t>
            </a:r>
            <a:r>
              <a:rPr lang="en-US" altLang="zh-CN" sz="2400">
                <a:solidFill>
                  <a:srgbClr val="C00000"/>
                </a:solidFill>
                <a:latin typeface="+mn-ea"/>
                <a:cs typeface="+mn-ea"/>
              </a:rPr>
              <a:t>   </a:t>
            </a:r>
            <a:r>
              <a:rPr lang="zh-CN" altLang="en-US" sz="2400">
                <a:solidFill>
                  <a:srgbClr val="C00000"/>
                </a:solidFill>
                <a:latin typeface="+mn-ea"/>
                <a:cs typeface="+mn-ea"/>
              </a:rPr>
              <a:t>新型冠状病毒感染，一旦确诊之后，就可以享受免费所使用的药物，还有医疗的服务，全部都可以由国家来承担。按照相应的规定，病人所使用的药物，还有诊疗过程中产生的医疗费用在规定支付，医疗救助，大病保险还有基本医保之后，剩余的这些部分也并不需要由个人所承担，财政就会给予相应的补助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9930" y="1259205"/>
            <a:ext cx="3463925" cy="201612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21175" y="1259205"/>
            <a:ext cx="3074035" cy="201612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87615" y="1264285"/>
            <a:ext cx="3348355" cy="20110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4196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战胜疫情，胜利的曙光是中国力量！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5430" y="2306320"/>
            <a:ext cx="699516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+mn-ea"/>
                <a:sym typeface="+mn-lt"/>
              </a:rPr>
              <a:t>在这一关键节点，全国人民坚定信心、同舟共济、科学防治、精准施策，弘扬中华民族的伟大民族精神，增强向心力、凝聚力和战斗力，切实维护人民群众生命安全、维护社会大局稳定，坚决打赢疫情防控阻击战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88250" y="1534160"/>
            <a:ext cx="4050030" cy="4349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4196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战胜疫情，胜利的曙光是中国力量！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890" y="2086610"/>
            <a:ext cx="3023870" cy="213233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文本框 5"/>
          <p:cNvSpPr txBox="1"/>
          <p:nvPr/>
        </p:nvSpPr>
        <p:spPr>
          <a:xfrm>
            <a:off x="538480" y="4574540"/>
            <a:ext cx="3305810" cy="10763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600">
                <a:solidFill>
                  <a:schemeClr val="tx1"/>
                </a:solidFill>
              </a:rPr>
              <a:t>3月21日，在塞尔维亚首都贝尔格莱德，前来迎接的塞尔维亚总统武契奇（左）与中国援助抗疫医疗专家组成员“碰肘”致意。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9920" y="1718310"/>
            <a:ext cx="3589020" cy="272161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44290" y="2197100"/>
            <a:ext cx="4150995" cy="1764665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4196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战胜疫情，胜利的曙光是中国力量！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11505" y="2759075"/>
            <a:ext cx="6755130" cy="26765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/>
              <a:t>    </a:t>
            </a:r>
            <a:r>
              <a:rPr lang="zh-CN" altLang="en-US" sz="2400"/>
              <a:t>世界卫生组织总干事谭德塞严肃评价道：“中方行动速度之快、规模之大，世所罕见，展现出中国速度、中国规模、中国效率，我们对此表示高度赞赏。这是中国制度的优势，有关经验值得其他国家借鉴。”</a:t>
            </a:r>
          </a:p>
          <a:p>
            <a:endParaRPr lang="zh-CN" altLang="en-US" sz="2400"/>
          </a:p>
          <a:p>
            <a:endParaRPr lang="zh-CN" altLang="en-US" sz="2400"/>
          </a:p>
        </p:txBody>
      </p:sp>
      <p:pic>
        <p:nvPicPr>
          <p:cNvPr id="9" name="图片 8" descr="微信图片_2020022916004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40675" y="1746250"/>
            <a:ext cx="3322955" cy="35820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4196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战胜疫情，胜利的曙光是中国力量！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41960" y="2199005"/>
            <a:ext cx="675513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/>
              <a:t> </a:t>
            </a:r>
            <a:endParaRPr lang="zh-CN" altLang="en-US" sz="2400"/>
          </a:p>
          <a:p>
            <a:r>
              <a:rPr lang="zh-CN" altLang="en-US" sz="2400"/>
              <a:t>   疫情发生后，全社会积极行动。交警、建设者、志愿者、车间工人、基层工作者等，整装上阵，善款物资也从全国各地源源不断汇聚。</a:t>
            </a:r>
          </a:p>
          <a:p>
            <a:r>
              <a:rPr lang="zh-CN" altLang="en-US" sz="2400"/>
              <a:t>   国家在努力、人民在奋战，平凡人物的感人故事在神州大地一次又一次演绎。</a:t>
            </a:r>
          </a:p>
          <a:p>
            <a:r>
              <a:rPr lang="zh-CN" altLang="en-US" sz="2400"/>
              <a:t>    一声声“武汉加油 中国加油”，这就是“爱国”精神在新时代最直接鲜明的体现！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99020" y="3039745"/>
            <a:ext cx="4211320" cy="286131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99020" y="1363345"/>
            <a:ext cx="1870710" cy="16764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3875" y="1417320"/>
            <a:ext cx="2196465" cy="1622425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91821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</a:t>
            </a:r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sym typeface="+mn-ea"/>
              </a:rPr>
              <a:t>胜利的曙光是中国力量！</a:t>
            </a:r>
            <a:endParaRPr lang="zh-CN" altLang="en-US" sz="2400" b="1"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scaled="0"/>
              </a:gra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71525" y="2644775"/>
            <a:ext cx="6240145" cy="16300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</a:t>
            </a:r>
            <a:r>
              <a:rPr lang="en-US" altLang="zh-CN" sz="2800"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altLang="en-US" sz="28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中国力量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sym typeface="+mn-ea"/>
              </a:rPr>
              <a:t>是中国共产党领导给了我们最有力的后盾，举全国之力攻坚克难措施，直接体现了中国特色社会主义集中力量办大事的显著优势。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2790" y="1969135"/>
            <a:ext cx="4479925" cy="314325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91821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战胜疫情，人人有责！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76605" y="1817370"/>
            <a:ext cx="6160135" cy="3599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/>
              <a:t>   </a:t>
            </a:r>
          </a:p>
          <a:p>
            <a:r>
              <a:rPr lang="en-US" altLang="zh-CN" sz="2800"/>
              <a:t>   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  <a:sym typeface="+mn-ea"/>
              </a:rPr>
              <a:t>中国力量</a:t>
            </a:r>
            <a:r>
              <a:rPr lang="en-US" altLang="zh-CN" sz="2400">
                <a:latin typeface="微软雅黑" panose="020B0503020204020204" charset="-122"/>
                <a:ea typeface="微软雅黑" panose="020B0503020204020204" charset="-122"/>
                <a:sym typeface="+mn-ea"/>
              </a:rPr>
              <a:t>——人民群众的力量</a:t>
            </a:r>
            <a:r>
              <a:rPr lang="zh-CN" altLang="en-US" sz="2400">
                <a:latin typeface="微软雅黑" panose="020B0503020204020204" charset="-122"/>
                <a:ea typeface="微软雅黑" panose="020B0503020204020204" charset="-122"/>
                <a:sym typeface="+mn-ea"/>
              </a:rPr>
              <a:t>是</a:t>
            </a:r>
            <a:r>
              <a:rPr lang="zh-CN" altLang="en-US" sz="2400">
                <a:sym typeface="+mn-ea"/>
              </a:rPr>
              <a:t>举国上下，万众一心！</a:t>
            </a:r>
            <a:r>
              <a:rPr lang="zh-CN" altLang="en-US" sz="2400"/>
              <a:t>在疫情防控的关键时刻，有一群人他们挺身而出在祖国和人民需要的关键时刻他们冲锋在前。</a:t>
            </a:r>
          </a:p>
          <a:p>
            <a:r>
              <a:rPr lang="zh-CN" altLang="en-US" sz="2400"/>
              <a:t>    一个个熟悉的陌生的身影活跃在抗疫一线，一帧帧精彩的感人的画面定格在镜头之间</a:t>
            </a:r>
            <a:r>
              <a:rPr lang="en-US" altLang="zh-CN" sz="2400"/>
              <a:t>——</a:t>
            </a:r>
            <a:r>
              <a:rPr lang="zh-CN" altLang="en-US" sz="2400"/>
              <a:t>最美逆者们。</a:t>
            </a:r>
          </a:p>
          <a:p>
            <a:r>
              <a:rPr lang="zh-CN" altLang="en-US" sz="2800"/>
              <a:t>    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6740" y="1658620"/>
            <a:ext cx="4723130" cy="3540760"/>
          </a:xfrm>
          <a:prstGeom prst="rect">
            <a:avLst/>
          </a:prstGeom>
          <a:ln>
            <a:solidFill>
              <a:schemeClr val="accent1"/>
            </a:solidFill>
          </a:ln>
          <a:effectLst>
            <a:softEdge rad="63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91821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战胜疫情，人人有责！</a:t>
            </a:r>
          </a:p>
        </p:txBody>
      </p:sp>
      <p:pic>
        <p:nvPicPr>
          <p:cNvPr id="3" name="图片 2" descr="微信图片_2020022917312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820" y="1217295"/>
            <a:ext cx="1857375" cy="225425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01650" y="4135755"/>
            <a:ext cx="357187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/>
              <a:t>   </a:t>
            </a:r>
            <a:r>
              <a:rPr lang="zh-CN" altLang="en-US" b="1"/>
              <a:t>钟南山院士为应对新型冠状病毒感染的肺炎疫情84岁的他临危受命挺身而出，令人钦佩在前往武汉的高铁餐车上休息的照片感动无数国人。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306570" y="4135755"/>
            <a:ext cx="256857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b="1"/>
              <a:t>   </a:t>
            </a:r>
            <a:r>
              <a:rPr b="1"/>
              <a:t>老骥伏枥</a:t>
            </a:r>
            <a:r>
              <a:rPr lang="zh-CN" b="1"/>
              <a:t>，</a:t>
            </a:r>
            <a:r>
              <a:rPr b="1"/>
              <a:t>志在千里</a:t>
            </a:r>
            <a:r>
              <a:rPr lang="zh-CN" b="1"/>
              <a:t>。</a:t>
            </a:r>
            <a:r>
              <a:rPr lang="en-US" altLang="zh-CN" b="1"/>
              <a:t>86</a:t>
            </a:r>
            <a:r>
              <a:rPr lang="zh-CN" altLang="en-US" b="1"/>
              <a:t>岁老专家全副武装坚持坐诊。</a:t>
            </a:r>
            <a:r>
              <a:rPr lang="zh-CN" b="1"/>
              <a:t>白发苍苍，</a:t>
            </a:r>
            <a:r>
              <a:rPr b="1"/>
              <a:t>然保持医者初心</a:t>
            </a:r>
          </a:p>
        </p:txBody>
      </p:sp>
      <p:pic>
        <p:nvPicPr>
          <p:cNvPr id="8" name="图片 7" descr="微信图片_2020022917410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82875" y="1238250"/>
            <a:ext cx="1753870" cy="22542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2315" y="1238885"/>
            <a:ext cx="3917950" cy="225361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7245985" y="4135755"/>
            <a:ext cx="442087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b="1">
                <a:sym typeface="+mn-ea"/>
              </a:rPr>
              <a:t>想上厕所只能憋着不少医生都穿上了成人纸尿裤最长的一天12小时没喝过水因为吃了、喝了，从病区出来了他们的防护服就浪费了又要重新再穿一回。</a:t>
            </a:r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6790" y="1246505"/>
            <a:ext cx="2927350" cy="21958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91821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战胜疫情，人人有责！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18210" y="1400810"/>
            <a:ext cx="10448290" cy="3476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/>
              <a:t>李文亮，武汉市中心医院眼科医生，他他被称为“疫情吹哨人”，因感染新冠肺炎，经全力抢救无效，不幸去世。</a:t>
            </a:r>
          </a:p>
          <a:p>
            <a:endParaRPr lang="zh-CN" altLang="en-US" sz="2000" b="1"/>
          </a:p>
          <a:p>
            <a:r>
              <a:rPr lang="zh-CN" altLang="en-US" sz="2000" b="1"/>
              <a:t>许德甫，湖北省鄂州市中医医院前院长，因感染新冠肺炎去世，他的妻子也被感染。</a:t>
            </a:r>
          </a:p>
          <a:p>
            <a:endParaRPr lang="zh-CN" altLang="en-US" sz="2000" b="1"/>
          </a:p>
          <a:p>
            <a:r>
              <a:rPr lang="zh-CN" altLang="en-US" sz="2000" b="1"/>
              <a:t>徐辉，南京市中医医院副院长，连续18天奋战在抗疫一线。没有按时吃过一顿饭，没有踏实睡过一个觉，因突发疾病抢救无效，不幸逝世，享年51岁。</a:t>
            </a:r>
          </a:p>
          <a:p>
            <a:endParaRPr lang="zh-CN" altLang="en-US" sz="2000" b="1"/>
          </a:p>
          <a:p>
            <a:r>
              <a:rPr lang="zh-CN" altLang="en-US" sz="2000" b="1"/>
              <a:t>王土成，长葛市董村镇新王庄村村医，参加疫情防治工作以来，他积极宣传疫情防控知识，指导村民进行家庭消毒，因劳累过度突发急性心肌梗死，生命定格在37岁。</a:t>
            </a:r>
          </a:p>
          <a:p>
            <a:r>
              <a:rPr lang="zh-CN" altLang="en-US" sz="2000" b="1"/>
              <a:t>。。。。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18210" y="5046345"/>
            <a:ext cx="953262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</a:rPr>
              <a:t>还有许多牺牲在这场</a:t>
            </a:r>
            <a:r>
              <a:rPr lang="en-US" altLang="zh-CN" sz="2000" b="1">
                <a:solidFill>
                  <a:srgbClr val="FF0000"/>
                </a:solidFill>
              </a:rPr>
              <a:t>“</a:t>
            </a:r>
            <a:r>
              <a:rPr lang="zh-CN" altLang="en-US" sz="2000" b="1">
                <a:solidFill>
                  <a:srgbClr val="FF0000"/>
                </a:solidFill>
              </a:rPr>
              <a:t>疫战</a:t>
            </a:r>
            <a:r>
              <a:rPr lang="en-US" altLang="zh-CN" sz="2000" b="1">
                <a:solidFill>
                  <a:srgbClr val="FF0000"/>
                </a:solidFill>
              </a:rPr>
              <a:t>”</a:t>
            </a:r>
            <a:r>
              <a:rPr lang="zh-CN" altLang="en-US" sz="2000" b="1">
                <a:solidFill>
                  <a:srgbClr val="FF0000"/>
                </a:solidFill>
              </a:rPr>
              <a:t>中的</a:t>
            </a:r>
            <a:r>
              <a:rPr lang="en-US" altLang="zh-CN" sz="2000" b="1">
                <a:solidFill>
                  <a:srgbClr val="FF0000"/>
                </a:solidFill>
              </a:rPr>
              <a:t>“</a:t>
            </a:r>
            <a:r>
              <a:rPr lang="zh-CN" altLang="en-US" sz="2000" b="1">
                <a:solidFill>
                  <a:srgbClr val="FF0000"/>
                </a:solidFill>
              </a:rPr>
              <a:t>战士</a:t>
            </a:r>
            <a:r>
              <a:rPr lang="en-US" altLang="zh-CN" sz="2000" b="1">
                <a:solidFill>
                  <a:srgbClr val="FF0000"/>
                </a:solidFill>
              </a:rPr>
              <a:t>”</a:t>
            </a:r>
            <a:r>
              <a:rPr lang="zh-CN" altLang="en-US" sz="2000" b="1">
                <a:solidFill>
                  <a:srgbClr val="FF0000"/>
                </a:solidFill>
              </a:rPr>
              <a:t>们，他们的牺牲让我们深刻的明白，什么是</a:t>
            </a:r>
            <a:r>
              <a:rPr lang="en-US" altLang="zh-CN" sz="2400" b="1">
                <a:solidFill>
                  <a:srgbClr val="FF0000"/>
                </a:solidFill>
              </a:rPr>
              <a:t>“</a:t>
            </a:r>
            <a:r>
              <a:rPr lang="zh-CN" altLang="en-US" sz="2400" b="1">
                <a:solidFill>
                  <a:srgbClr val="FF0000"/>
                </a:solidFill>
              </a:rPr>
              <a:t>爱祖国，爱人民。</a:t>
            </a:r>
            <a:r>
              <a:rPr lang="en-US" altLang="zh-CN" sz="2400" b="1">
                <a:solidFill>
                  <a:srgbClr val="FF0000"/>
                </a:solidFill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13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3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7780" y="3565525"/>
            <a:ext cx="12227560" cy="325691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2947035" y="916940"/>
            <a:ext cx="6297930" cy="2648585"/>
            <a:chOff x="4641" y="1651"/>
            <a:chExt cx="9918" cy="4171"/>
          </a:xfrm>
        </p:grpSpPr>
        <p:sp>
          <p:nvSpPr>
            <p:cNvPr id="6" name="文本框 5"/>
            <p:cNvSpPr txBox="1"/>
            <p:nvPr/>
          </p:nvSpPr>
          <p:spPr>
            <a:xfrm>
              <a:off x="4641" y="4079"/>
              <a:ext cx="9918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6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6045" y="1651"/>
              <a:ext cx="7110" cy="2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en-US" altLang="zh-CN" sz="8200">
                <a:gradFill>
                  <a:gsLst>
                    <a:gs pos="32000">
                      <a:schemeClr val="accent1">
                        <a:lumMod val="5000"/>
                        <a:lumOff val="95000"/>
                      </a:schemeClr>
                    </a:gs>
                    <a:gs pos="83000">
                      <a:schemeClr val="bg1">
                        <a:alpha val="0"/>
                      </a:schemeClr>
                    </a:gs>
                  </a:gsLst>
                  <a:lin ang="5400000" scaled="0"/>
                </a:gradFill>
              </a:endParaRPr>
            </a:p>
          </p:txBody>
        </p:sp>
      </p:grpSp>
      <p:pic>
        <p:nvPicPr>
          <p:cNvPr id="28" name="图片 27" descr="病毒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8480" y="4462780"/>
            <a:ext cx="1441450" cy="1380490"/>
          </a:xfrm>
          <a:prstGeom prst="rect">
            <a:avLst/>
          </a:prstGeom>
        </p:spPr>
      </p:pic>
      <p:pic>
        <p:nvPicPr>
          <p:cNvPr id="3" name="图片 2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455" y="3423285"/>
            <a:ext cx="616570" cy="590685"/>
          </a:xfrm>
          <a:prstGeom prst="rect">
            <a:avLst/>
          </a:prstGeom>
        </p:spPr>
      </p:pic>
      <p:pic>
        <p:nvPicPr>
          <p:cNvPr id="5" name="图片 4" descr="病毒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9803765" y="6105525"/>
            <a:ext cx="828040" cy="592455"/>
          </a:xfrm>
          <a:prstGeom prst="rect">
            <a:avLst/>
          </a:prstGeom>
        </p:spPr>
      </p:pic>
      <p:pic>
        <p:nvPicPr>
          <p:cNvPr id="8" name="图片 7" descr="病毒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730" y="4899025"/>
            <a:ext cx="767715" cy="735330"/>
          </a:xfrm>
          <a:prstGeom prst="rect">
            <a:avLst/>
          </a:prstGeom>
        </p:spPr>
      </p:pic>
      <p:pic>
        <p:nvPicPr>
          <p:cNvPr id="10" name="图片 9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3855" y="3872230"/>
            <a:ext cx="616570" cy="59068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350010" y="1015365"/>
            <a:ext cx="1105281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为什么逆行者们能够挺身而出？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3701415" y="2673350"/>
            <a:ext cx="57251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3600" b="1">
                <a:solidFill>
                  <a:schemeClr val="bg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天下兴亡，匹夫有责。</a:t>
            </a:r>
          </a:p>
          <a:p>
            <a:pPr indent="0"/>
            <a:r>
              <a:rPr lang="zh-CN" sz="3600" b="1">
                <a:solidFill>
                  <a:schemeClr val="bg1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一方有难，八方支援。</a:t>
            </a:r>
            <a:endParaRPr lang="zh-CN" altLang="en-US" sz="3600" b="1">
              <a:solidFill>
                <a:schemeClr val="bg1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100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413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3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7780" y="3565525"/>
            <a:ext cx="12227560" cy="325691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2947035" y="916940"/>
            <a:ext cx="6297930" cy="3096895"/>
            <a:chOff x="4641" y="1651"/>
            <a:chExt cx="9918" cy="4877"/>
          </a:xfrm>
        </p:grpSpPr>
        <p:sp>
          <p:nvSpPr>
            <p:cNvPr id="6" name="文本框 5"/>
            <p:cNvSpPr txBox="1"/>
            <p:nvPr/>
          </p:nvSpPr>
          <p:spPr>
            <a:xfrm>
              <a:off x="4641" y="4079"/>
              <a:ext cx="9918" cy="17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endParaRPr lang="zh-CN" altLang="en-US" sz="6600" b="1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6045" y="6045"/>
              <a:ext cx="7619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1400" cap="all">
                  <a:solidFill>
                    <a:schemeClr val="bg1"/>
                  </a:solidFill>
                  <a:uFillTx/>
                  <a:latin typeface="+mj-lt"/>
                  <a:cs typeface="+mj-lt"/>
                </a:rPr>
                <a:t>We're responsible</a:t>
              </a: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6045" y="1651"/>
              <a:ext cx="7110" cy="2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8200">
                  <a:gradFill>
                    <a:gsLst>
                      <a:gs pos="32000">
                        <a:schemeClr val="accent1">
                          <a:lumMod val="5000"/>
                          <a:lumOff val="95000"/>
                        </a:schemeClr>
                      </a:gs>
                      <a:gs pos="83000">
                        <a:schemeClr val="bg1">
                          <a:alpha val="0"/>
                        </a:schemeClr>
                      </a:gs>
                    </a:gsLst>
                    <a:lin ang="5400000" scaled="0"/>
                  </a:gradFill>
                </a:rPr>
                <a:t>PART 03</a:t>
              </a:r>
            </a:p>
          </p:txBody>
        </p:sp>
      </p:grpSp>
      <p:pic>
        <p:nvPicPr>
          <p:cNvPr id="28" name="图片 27" descr="病毒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8480" y="4462780"/>
            <a:ext cx="1441450" cy="1380490"/>
          </a:xfrm>
          <a:prstGeom prst="rect">
            <a:avLst/>
          </a:prstGeom>
        </p:spPr>
      </p:pic>
      <p:pic>
        <p:nvPicPr>
          <p:cNvPr id="3" name="图片 2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455" y="3423285"/>
            <a:ext cx="616570" cy="590685"/>
          </a:xfrm>
          <a:prstGeom prst="rect">
            <a:avLst/>
          </a:prstGeom>
        </p:spPr>
      </p:pic>
      <p:pic>
        <p:nvPicPr>
          <p:cNvPr id="5" name="图片 4" descr="病毒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9803765" y="6105525"/>
            <a:ext cx="828040" cy="592455"/>
          </a:xfrm>
          <a:prstGeom prst="rect">
            <a:avLst/>
          </a:prstGeom>
        </p:spPr>
      </p:pic>
      <p:pic>
        <p:nvPicPr>
          <p:cNvPr id="8" name="图片 7" descr="病毒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730" y="4899025"/>
            <a:ext cx="767715" cy="735330"/>
          </a:xfrm>
          <a:prstGeom prst="rect">
            <a:avLst/>
          </a:prstGeom>
        </p:spPr>
      </p:pic>
      <p:pic>
        <p:nvPicPr>
          <p:cNvPr id="10" name="图片 9" descr="病毒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23855" y="3872230"/>
            <a:ext cx="616570" cy="59068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3941445" y="2316480"/>
            <a:ext cx="441134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6600" b="1">
                <a:solidFill>
                  <a:schemeClr val="bg1"/>
                </a:solidFill>
                <a:effectLst/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我辈有责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91821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 我辈有责！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158240" y="2352040"/>
            <a:ext cx="9131935" cy="23685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800">
                <a:latin typeface="方正粗黑宋简体" panose="02000000000000000000" charset="-122"/>
                <a:ea typeface="方正粗黑宋简体" panose="02000000000000000000" charset="-122"/>
              </a:rPr>
              <a:t>1</a:t>
            </a:r>
            <a:r>
              <a:rPr lang="zh-CN" altLang="en-US" sz="2800">
                <a:latin typeface="方正粗黑宋简体" panose="02000000000000000000" charset="-122"/>
                <a:ea typeface="方正粗黑宋简体" panose="02000000000000000000" charset="-122"/>
              </a:rPr>
              <a:t>、传承中华民族精神。</a:t>
            </a:r>
          </a:p>
          <a:p>
            <a:pPr indent="0"/>
            <a:r>
              <a:rPr lang="zh-CN" altLang="en-US" sz="2000">
                <a:latin typeface="方正粗黑宋简体" panose="02000000000000000000" charset="-122"/>
                <a:ea typeface="方正粗黑宋简体" panose="02000000000000000000" charset="-122"/>
              </a:rPr>
              <a:t>   </a:t>
            </a:r>
          </a:p>
          <a:p>
            <a:pPr indent="0"/>
            <a:endParaRPr lang="zh-CN" altLang="en-US" sz="2000"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indent="0"/>
            <a:r>
              <a:rPr lang="zh-CN" altLang="en-US" sz="2000">
                <a:latin typeface="方正粗黑宋简体" panose="02000000000000000000" charset="-122"/>
                <a:ea typeface="方正粗黑宋简体" panose="02000000000000000000" charset="-122"/>
              </a:rPr>
              <a:t>     </a:t>
            </a:r>
            <a:r>
              <a:rPr lang="zh-CN" altLang="en-US" sz="2000">
                <a:solidFill>
                  <a:srgbClr val="C0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在五千多年的发展中，中华民族形成了以爱国主义为核心，团结统一、爱好和平、勤劳勇敢、自强不息的伟大民族精神。</a:t>
            </a:r>
          </a:p>
          <a:p>
            <a:pPr indent="0"/>
            <a:endParaRPr lang="zh-CN" altLang="en-US" sz="2000"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indent="0"/>
            <a:endParaRPr lang="zh-CN" altLang="en-US" sz="20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91821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 我辈有责！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210945" y="2876550"/>
            <a:ext cx="9770745" cy="1691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altLang="zh-CN" sz="2400">
                <a:latin typeface="方正粗黑宋简体" panose="02000000000000000000" charset="-122"/>
                <a:ea typeface="方正粗黑宋简体" panose="02000000000000000000" charset="-122"/>
              </a:rPr>
              <a:t>2</a:t>
            </a:r>
            <a:r>
              <a:rPr lang="zh-CN" altLang="en-US" sz="2400">
                <a:latin typeface="方正粗黑宋简体" panose="02000000000000000000" charset="-122"/>
                <a:ea typeface="方正粗黑宋简体" panose="02000000000000000000" charset="-122"/>
              </a:rPr>
              <a:t>、</a:t>
            </a:r>
            <a:r>
              <a:rPr lang="zh-CN" altLang="en-US" sz="2800">
                <a:latin typeface="方正粗黑宋简体" panose="02000000000000000000" charset="-122"/>
                <a:ea typeface="方正粗黑宋简体" panose="02000000000000000000" charset="-122"/>
              </a:rPr>
              <a:t>坚定</a:t>
            </a:r>
            <a:r>
              <a:rPr lang="en-US" altLang="zh-CN" sz="2800">
                <a:latin typeface="方正粗黑宋简体" panose="02000000000000000000" charset="-122"/>
                <a:ea typeface="方正粗黑宋简体" panose="02000000000000000000" charset="-122"/>
              </a:rPr>
              <a:t>“</a:t>
            </a:r>
            <a:r>
              <a:rPr lang="zh-CN" altLang="en-US" sz="2800">
                <a:latin typeface="方正粗黑宋简体" panose="02000000000000000000" charset="-122"/>
                <a:ea typeface="方正粗黑宋简体" panose="02000000000000000000" charset="-122"/>
              </a:rPr>
              <a:t>四个自信</a:t>
            </a:r>
            <a:r>
              <a:rPr lang="en-US" altLang="zh-CN" sz="2800">
                <a:latin typeface="方正粗黑宋简体" panose="02000000000000000000" charset="-122"/>
                <a:ea typeface="方正粗黑宋简体" panose="02000000000000000000" charset="-122"/>
              </a:rPr>
              <a:t>”</a:t>
            </a:r>
            <a:r>
              <a:rPr lang="zh-CN" altLang="en-US" sz="2800">
                <a:latin typeface="方正粗黑宋简体" panose="02000000000000000000" charset="-122"/>
                <a:ea typeface="方正粗黑宋简体" panose="02000000000000000000" charset="-122"/>
              </a:rPr>
              <a:t>：道路自信、理论自信、制度自信、文化自信。</a:t>
            </a:r>
            <a:endParaRPr lang="zh-CN" altLang="en-US" sz="2400"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indent="0"/>
            <a:endParaRPr lang="zh-CN" altLang="en-US" sz="2400"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indent="0"/>
            <a:endParaRPr lang="zh-CN" altLang="en-US" sz="2400"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17575" y="2162175"/>
            <a:ext cx="1025017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/>
              <a:t> 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91821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 我辈有责！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831215" y="2479040"/>
            <a:ext cx="1009142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800">
                <a:latin typeface="方正粗黑宋简体" panose="02000000000000000000" charset="-122"/>
                <a:ea typeface="方正粗黑宋简体" panose="02000000000000000000" charset="-122"/>
              </a:rPr>
              <a:t>3</a:t>
            </a:r>
            <a:r>
              <a:rPr lang="zh-CN" altLang="en-US" sz="2800">
                <a:latin typeface="方正粗黑宋简体" panose="02000000000000000000" charset="-122"/>
                <a:ea typeface="方正粗黑宋简体" panose="02000000000000000000" charset="-122"/>
              </a:rPr>
              <a:t>、争做</a:t>
            </a:r>
            <a:r>
              <a:rPr lang="en-US" altLang="zh-CN" sz="2800">
                <a:latin typeface="方正粗黑宋简体" panose="02000000000000000000" charset="-122"/>
                <a:ea typeface="方正粗黑宋简体" panose="02000000000000000000" charset="-122"/>
              </a:rPr>
              <a:t>“</a:t>
            </a:r>
            <a:r>
              <a:rPr lang="zh-CN" altLang="en-US" sz="2800">
                <a:latin typeface="方正粗黑宋简体" panose="02000000000000000000" charset="-122"/>
                <a:ea typeface="方正粗黑宋简体" panose="02000000000000000000" charset="-122"/>
              </a:rPr>
              <a:t>四有青年</a:t>
            </a:r>
            <a:r>
              <a:rPr lang="en-US" altLang="zh-CN" sz="2800">
                <a:latin typeface="方正粗黑宋简体" panose="02000000000000000000" charset="-122"/>
                <a:ea typeface="方正粗黑宋简体" panose="02000000000000000000" charset="-122"/>
              </a:rPr>
              <a:t>”</a:t>
            </a:r>
            <a:r>
              <a:rPr lang="zh-CN" altLang="en-US" sz="2800">
                <a:latin typeface="方正粗黑宋简体" panose="02000000000000000000" charset="-122"/>
                <a:ea typeface="方正粗黑宋简体" panose="02000000000000000000" charset="-122"/>
              </a:rPr>
              <a:t>。</a:t>
            </a:r>
          </a:p>
          <a:p>
            <a:pPr indent="0"/>
            <a:endParaRPr lang="zh-CN" altLang="en-US" sz="2000"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indent="0"/>
            <a:r>
              <a:rPr lang="zh-CN" altLang="en-US" sz="2000">
                <a:latin typeface="+mn-ea"/>
                <a:cs typeface="+mn-ea"/>
              </a:rPr>
              <a:t> </a:t>
            </a:r>
            <a:r>
              <a:rPr lang="zh-CN" altLang="en-US" sz="2000">
                <a:solidFill>
                  <a:srgbClr val="C00000"/>
                </a:solidFill>
                <a:latin typeface="+mn-ea"/>
                <a:cs typeface="+mn-ea"/>
              </a:rPr>
              <a:t>“四有”是一个整体，缺一不可，其中的理想和纪律特别重要。我们这个地大物博、人口众多的国家，靠理想，靠纪律，组织起来才有力量。否则，就会像一盘散沙，不仅革命和建设不会成功，还会遭人宰割。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918210" y="409575"/>
            <a:ext cx="64662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 我辈有责！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235075" y="2921635"/>
            <a:ext cx="1009142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800">
                <a:latin typeface="方正粗黑宋简体" panose="02000000000000000000" charset="-122"/>
                <a:ea typeface="方正粗黑宋简体" panose="02000000000000000000" charset="-122"/>
              </a:rPr>
              <a:t>4</a:t>
            </a:r>
            <a:r>
              <a:rPr lang="zh-CN" altLang="en-US" sz="2800">
                <a:latin typeface="方正粗黑宋简体" panose="02000000000000000000" charset="-122"/>
                <a:ea typeface="方正粗黑宋简体" panose="02000000000000000000" charset="-122"/>
              </a:rPr>
              <a:t>、作为一名中职生，学好技术，立志成才，为祖国的发展做出自己的贡献</a:t>
            </a:r>
            <a:r>
              <a:rPr lang="zh-CN" altLang="en-US" sz="2000">
                <a:latin typeface="方正粗黑宋简体" panose="02000000000000000000" charset="-122"/>
                <a:ea typeface="方正粗黑宋简体" panose="02000000000000000000" charset="-122"/>
              </a:rPr>
              <a:t>。</a:t>
            </a:r>
          </a:p>
          <a:p>
            <a:pPr indent="0"/>
            <a:endParaRPr lang="zh-CN" altLang="en-US" sz="2000">
              <a:latin typeface="方正粗黑宋简体" panose="02000000000000000000" charset="-122"/>
              <a:ea typeface="方正粗黑宋简体" panose="02000000000000000000" charset="-122"/>
            </a:endParaRPr>
          </a:p>
          <a:p>
            <a:pPr indent="0"/>
            <a:r>
              <a:rPr lang="en-US" altLang="zh-CN" sz="2000">
                <a:latin typeface="+mn-ea"/>
                <a:cs typeface="+mn-ea"/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46591" y="6858000"/>
            <a:ext cx="295274" cy="107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0" dirty="0">
                <a:noFill/>
              </a:rPr>
              <a:t>114053860@qq.com</a:t>
            </a:r>
            <a:endParaRPr lang="zh-CN" altLang="en-US" sz="100" dirty="0">
              <a:noFill/>
            </a:endParaRPr>
          </a:p>
        </p:txBody>
      </p:sp>
      <p:pic>
        <p:nvPicPr>
          <p:cNvPr id="12" name="图片 11" descr="未标题-2"/>
          <p:cNvPicPr>
            <a:picLocks noChangeAspect="1"/>
          </p:cNvPicPr>
          <p:nvPr/>
        </p:nvPicPr>
        <p:blipFill>
          <a:blip r:embed="rId3" cstate="screen">
            <a:lum bright="-18000" contrast="-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12410" y="409575"/>
            <a:ext cx="2814320" cy="62039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918210" y="409575"/>
            <a:ext cx="36595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</a:rPr>
              <a:t>战胜疫情， 我辈有责！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124960" y="1622425"/>
            <a:ext cx="7117080" cy="42462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altLang="zh-CN" sz="2000">
                <a:latin typeface="+mn-ea"/>
              </a:rPr>
              <a:t>      </a:t>
            </a:r>
            <a:r>
              <a:rPr lang="zh-CN" altLang="en-US" sz="2000">
                <a:latin typeface="+mn-ea"/>
              </a:rPr>
              <a:t>故今日之责任，不在他人，而全在我少年。少年智则国智，少年富则国富；少年强则国强，少年独立则国独立；少年自由则国自由；少年进步则国进步；少年胜于欧洲，则国胜于欧洲；少年雄于地球，则国雄于地球。红日初升，其道大光。河出伏流，一泻汪洋。潜龙腾渊，鳞爪飞扬。乳虎啸谷，百兽震惶。鹰隼试翼，风尘翕张。奇花初胎，矞矞皇皇。干将发硎，有作其芒。天戴其苍，地履其黄。纵有千古，横有八荒。前途似海，来日方长。美哉我少年中国，与天不老！壮哉我中国少年，与国无疆。</a:t>
            </a:r>
            <a:endParaRPr lang="en-US" altLang="zh-CN" sz="2000">
              <a:latin typeface="+mn-ea"/>
              <a:cs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893" y="2980551"/>
            <a:ext cx="2026852" cy="336204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007235" y="1842770"/>
            <a:ext cx="1844675" cy="40259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400">
                <a:latin typeface="叶根友毛笔行书2.0版" panose="02010601030101010101" charset="-122"/>
                <a:ea typeface="叶根友毛笔行书2.0版" panose="02010601030101010101" charset="-122"/>
              </a:rPr>
              <a:t>          </a:t>
            </a:r>
            <a:r>
              <a:rPr lang="zh-CN" altLang="en-US" sz="2400">
                <a:latin typeface="叶根友毛笔行书2.0版" panose="02010601030101010101" charset="-122"/>
                <a:ea typeface="叶根友毛笔行书2.0版" panose="02010601030101010101" charset="-122"/>
              </a:rPr>
              <a:t>梁启超</a:t>
            </a:r>
            <a:endParaRPr lang="zh-CN" altLang="en-US" sz="4800">
              <a:latin typeface="叶根友毛笔行书2.0版" panose="02010601030101010101" charset="-122"/>
              <a:ea typeface="叶根友毛笔行书2.0版" panose="02010601030101010101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800">
                <a:latin typeface="叶根友毛笔行书2.0版" panose="02010601030101010101" charset="-122"/>
                <a:ea typeface="叶根友毛笔行书2.0版" panose="02010601030101010101" charset="-122"/>
              </a:rPr>
              <a:t>少年中国说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70F0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未标题-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22860"/>
            <a:ext cx="12232640" cy="6880860"/>
          </a:xfrm>
          <a:prstGeom prst="rect">
            <a:avLst/>
          </a:prstGeom>
        </p:spPr>
      </p:pic>
      <p:grpSp>
        <p:nvGrpSpPr>
          <p:cNvPr id="16" name="组合 15"/>
          <p:cNvGrpSpPr/>
          <p:nvPr/>
        </p:nvGrpSpPr>
        <p:grpSpPr>
          <a:xfrm>
            <a:off x="2336165" y="1551176"/>
            <a:ext cx="7558405" cy="3061634"/>
            <a:chOff x="3920" y="2582"/>
            <a:chExt cx="11903" cy="4167"/>
          </a:xfrm>
        </p:grpSpPr>
        <p:sp>
          <p:nvSpPr>
            <p:cNvPr id="7" name="文本框 6"/>
            <p:cNvSpPr txBox="1"/>
            <p:nvPr/>
          </p:nvSpPr>
          <p:spPr>
            <a:xfrm>
              <a:off x="4777" y="2582"/>
              <a:ext cx="11046" cy="20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9200" b="1">
                  <a:gradFill>
                    <a:gsLst>
                      <a:gs pos="34000">
                        <a:schemeClr val="accent1">
                          <a:lumMod val="5000"/>
                          <a:lumOff val="95000"/>
                        </a:schemeClr>
                      </a:gs>
                      <a:gs pos="87000">
                        <a:schemeClr val="bg1">
                          <a:alpha val="0"/>
                        </a:schemeClr>
                      </a:gs>
                    </a:gsLst>
                    <a:lin ang="5400000" scaled="0"/>
                  </a:gradFill>
                  <a:latin typeface="联盟起艺卢帅正锐黑体" panose="02000509000000000000" charset="-122"/>
                  <a:ea typeface="联盟起艺卢帅正锐黑体" panose="02000509000000000000" charset="-122"/>
                  <a:cs typeface="黑体" panose="02010609060101010101" charset="-122"/>
                </a:rPr>
                <a:t>中国加油！</a:t>
              </a: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3920" y="4680"/>
              <a:ext cx="11902" cy="2069"/>
              <a:chOff x="3756" y="4680"/>
              <a:chExt cx="11950" cy="2069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3756" y="4680"/>
                <a:ext cx="2361" cy="2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9200" b="1" spc="-500">
                    <a:gradFill>
                      <a:gsLst>
                        <a:gs pos="36000">
                          <a:schemeClr val="accent1">
                            <a:lumMod val="5000"/>
                            <a:lumOff val="95000"/>
                          </a:schemeClr>
                        </a:gs>
                        <a:gs pos="92000">
                          <a:schemeClr val="bg1">
                            <a:alpha val="0"/>
                          </a:schemeClr>
                        </a:gs>
                      </a:gsLst>
                      <a:lin ang="5400000" scaled="0"/>
                    </a:gradFill>
                    <a:latin typeface="联盟起艺卢帅正锐黑体" panose="02000509000000000000" charset="-122"/>
                    <a:ea typeface="联盟起艺卢帅正锐黑体" panose="02000509000000000000" charset="-122"/>
                    <a:cs typeface="联盟起艺卢帅正锐黑体" panose="02000509000000000000" charset="-122"/>
                  </a:rPr>
                  <a:t>抗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5916" y="4680"/>
                <a:ext cx="1262" cy="2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9200" b="1" spc="-500">
                    <a:gradFill>
                      <a:gsLst>
                        <a:gs pos="36000">
                          <a:schemeClr val="accent1">
                            <a:lumMod val="5000"/>
                            <a:lumOff val="95000"/>
                          </a:schemeClr>
                        </a:gs>
                        <a:gs pos="92000">
                          <a:schemeClr val="bg1">
                            <a:alpha val="0"/>
                          </a:schemeClr>
                        </a:gs>
                      </a:gsLst>
                      <a:lin ang="5400000" scaled="0"/>
                    </a:gradFill>
                    <a:latin typeface="联盟起艺卢帅正锐黑体" panose="02000509000000000000" charset="-122"/>
                    <a:ea typeface="联盟起艺卢帅正锐黑体" panose="02000509000000000000" charset="-122"/>
                    <a:cs typeface="联盟起艺卢帅正锐黑体" panose="02000509000000000000" charset="-122"/>
                    <a:sym typeface="+mn-ea"/>
                  </a:rPr>
                  <a:t>“</a:t>
                </a:r>
              </a:p>
            </p:txBody>
          </p:sp>
          <p:sp>
            <p:nvSpPr>
              <p:cNvPr id="11" name="文本框 10"/>
              <p:cNvSpPr txBox="1"/>
              <p:nvPr/>
            </p:nvSpPr>
            <p:spPr>
              <a:xfrm>
                <a:off x="10351" y="4680"/>
                <a:ext cx="3140" cy="2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9200" b="1" spc="-500" dirty="0">
                    <a:gradFill>
                      <a:gsLst>
                        <a:gs pos="36000">
                          <a:schemeClr val="accent1">
                            <a:lumMod val="5000"/>
                            <a:lumOff val="95000"/>
                          </a:schemeClr>
                        </a:gs>
                        <a:gs pos="92000">
                          <a:schemeClr val="bg1">
                            <a:alpha val="0"/>
                          </a:schemeClr>
                        </a:gs>
                      </a:gsLst>
                      <a:lin ang="5400000" scaled="0"/>
                    </a:gradFill>
                    <a:latin typeface="联盟起艺卢帅正锐黑体" panose="02000509000000000000" charset="-122"/>
                    <a:ea typeface="联盟起艺卢帅正锐黑体" panose="02000509000000000000" charset="-122"/>
                    <a:cs typeface="联盟起艺卢帅正锐黑体" panose="02000509000000000000" charset="-122"/>
                    <a:sym typeface="+mn-ea"/>
                  </a:rPr>
                  <a:t>必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12912" y="4698"/>
                <a:ext cx="2794" cy="2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9200" b="1" spc="-500">
                    <a:gradFill>
                      <a:gsLst>
                        <a:gs pos="36000">
                          <a:schemeClr val="accent1">
                            <a:lumMod val="5000"/>
                            <a:lumOff val="95000"/>
                          </a:schemeClr>
                        </a:gs>
                        <a:gs pos="92000">
                          <a:schemeClr val="bg1">
                            <a:alpha val="0"/>
                          </a:schemeClr>
                        </a:gs>
                      </a:gsLst>
                      <a:lin ang="5400000" scaled="0"/>
                    </a:gradFill>
                    <a:latin typeface="联盟起艺卢帅正锐黑体" panose="02000509000000000000" charset="-122"/>
                    <a:ea typeface="联盟起艺卢帅正锐黑体" panose="02000509000000000000" charset="-122"/>
                    <a:cs typeface="联盟起艺卢帅正锐黑体" panose="02000509000000000000" charset="-122"/>
                    <a:sym typeface="+mn-ea"/>
                  </a:rPr>
                  <a:t>胜</a:t>
                </a:r>
              </a:p>
            </p:txBody>
          </p:sp>
          <p:sp>
            <p:nvSpPr>
              <p:cNvPr id="3" name="文本框 2"/>
              <p:cNvSpPr txBox="1"/>
              <p:nvPr/>
            </p:nvSpPr>
            <p:spPr>
              <a:xfrm>
                <a:off x="7053" y="4680"/>
                <a:ext cx="2209" cy="2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9200" b="1" spc="-500">
                    <a:gradFill>
                      <a:gsLst>
                        <a:gs pos="36000">
                          <a:schemeClr val="accent1">
                            <a:lumMod val="5000"/>
                            <a:lumOff val="95000"/>
                          </a:schemeClr>
                        </a:gs>
                        <a:gs pos="92000">
                          <a:schemeClr val="bg1">
                            <a:alpha val="0"/>
                          </a:schemeClr>
                        </a:gs>
                      </a:gsLst>
                      <a:lin ang="5400000" scaled="0"/>
                    </a:gradFill>
                    <a:latin typeface="联盟起艺卢帅正锐黑体" panose="02000509000000000000" charset="-122"/>
                    <a:ea typeface="联盟起艺卢帅正锐黑体" panose="02000509000000000000" charset="-122"/>
                    <a:cs typeface="联盟起艺卢帅正锐黑体" panose="02000509000000000000" charset="-122"/>
                    <a:sym typeface="+mn-ea"/>
                  </a:rPr>
                  <a:t>疫</a:t>
                </a:r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9015" y="4680"/>
                <a:ext cx="1168" cy="20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zh-CN" altLang="en-US" sz="9200" b="1" spc="-500" dirty="0">
                    <a:gradFill>
                      <a:gsLst>
                        <a:gs pos="36000">
                          <a:schemeClr val="accent1">
                            <a:lumMod val="5000"/>
                            <a:lumOff val="95000"/>
                          </a:schemeClr>
                        </a:gs>
                        <a:gs pos="92000">
                          <a:schemeClr val="bg1">
                            <a:alpha val="0"/>
                          </a:schemeClr>
                        </a:gs>
                      </a:gsLst>
                      <a:lin ang="5400000" scaled="0"/>
                    </a:gradFill>
                    <a:latin typeface="联盟起艺卢帅正锐黑体" panose="02000509000000000000" charset="-122"/>
                    <a:ea typeface="联盟起艺卢帅正锐黑体" panose="02000509000000000000" charset="-122"/>
                    <a:cs typeface="联盟起艺卢帅正锐黑体" panose="02000509000000000000" charset="-122"/>
                    <a:sym typeface="+mn-ea"/>
                  </a:rPr>
                  <a:t>”</a:t>
                </a:r>
              </a:p>
            </p:txBody>
          </p:sp>
        </p:grpSp>
      </p:grpSp>
    </p:spTree>
    <p:custDataLst>
      <p:tags r:id="rId1"/>
    </p:custData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SLIDE_MODEL_TYPE" val="cover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89789689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897896892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SLIDE_MODEL_TYPE" val="cover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1912</Words>
  <Application>Microsoft Office PowerPoint</Application>
  <PresentationFormat>自定义</PresentationFormat>
  <Paragraphs>191</Paragraphs>
  <Slides>30</Slides>
  <Notes>30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9" baseType="lpstr">
      <vt:lpstr>Arial</vt:lpstr>
      <vt:lpstr>宋体</vt:lpstr>
      <vt:lpstr>黑体</vt:lpstr>
      <vt:lpstr>叶根友毛笔行书2.0版</vt:lpstr>
      <vt:lpstr>微软雅黑</vt:lpstr>
      <vt:lpstr>方正粗黑宋简体</vt:lpstr>
      <vt:lpstr>联盟起艺卢帅正锐黑体</vt:lpstr>
      <vt:lpstr>Office 主题​​</vt:lpstr>
      <vt:lpstr>Package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56</cp:revision>
  <dcterms:created xsi:type="dcterms:W3CDTF">2019-06-19T02:08:00Z</dcterms:created>
  <dcterms:modified xsi:type="dcterms:W3CDTF">2020-05-25T02:01:32Z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